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0" r:id="rId1"/>
  </p:sldMasterIdLst>
  <p:notesMasterIdLst>
    <p:notesMasterId r:id="rId161"/>
  </p:notesMasterIdLst>
  <p:sldIdLst>
    <p:sldId id="257" r:id="rId2"/>
    <p:sldId id="260" r:id="rId3"/>
    <p:sldId id="540" r:id="rId4"/>
    <p:sldId id="263" r:id="rId5"/>
    <p:sldId id="541" r:id="rId6"/>
    <p:sldId id="264" r:id="rId7"/>
    <p:sldId id="265" r:id="rId8"/>
    <p:sldId id="542" r:id="rId9"/>
    <p:sldId id="378" r:id="rId10"/>
    <p:sldId id="266" r:id="rId11"/>
    <p:sldId id="379" r:id="rId12"/>
    <p:sldId id="267" r:id="rId13"/>
    <p:sldId id="268" r:id="rId14"/>
    <p:sldId id="269" r:id="rId15"/>
    <p:sldId id="382" r:id="rId16"/>
    <p:sldId id="270" r:id="rId17"/>
    <p:sldId id="381" r:id="rId18"/>
    <p:sldId id="271" r:id="rId19"/>
    <p:sldId id="273" r:id="rId20"/>
    <p:sldId id="272" r:id="rId21"/>
    <p:sldId id="387" r:id="rId22"/>
    <p:sldId id="326" r:id="rId23"/>
    <p:sldId id="380" r:id="rId24"/>
    <p:sldId id="388" r:id="rId25"/>
    <p:sldId id="389" r:id="rId26"/>
    <p:sldId id="327" r:id="rId27"/>
    <p:sldId id="328" r:id="rId28"/>
    <p:sldId id="329" r:id="rId29"/>
    <p:sldId id="390" r:id="rId30"/>
    <p:sldId id="330" r:id="rId31"/>
    <p:sldId id="422" r:id="rId32"/>
    <p:sldId id="331" r:id="rId33"/>
    <p:sldId id="332" r:id="rId34"/>
    <p:sldId id="421" r:id="rId35"/>
    <p:sldId id="333" r:id="rId36"/>
    <p:sldId id="383" r:id="rId37"/>
    <p:sldId id="386" r:id="rId38"/>
    <p:sldId id="334" r:id="rId39"/>
    <p:sldId id="524" r:id="rId40"/>
    <p:sldId id="391" r:id="rId41"/>
    <p:sldId id="335" r:id="rId42"/>
    <p:sldId id="423" r:id="rId43"/>
    <p:sldId id="393" r:id="rId44"/>
    <p:sldId id="336" r:id="rId45"/>
    <p:sldId id="527" r:id="rId46"/>
    <p:sldId id="526" r:id="rId47"/>
    <p:sldId id="529" r:id="rId48"/>
    <p:sldId id="337" r:id="rId49"/>
    <p:sldId id="392" r:id="rId50"/>
    <p:sldId id="338" r:id="rId51"/>
    <p:sldId id="424" r:id="rId52"/>
    <p:sldId id="339" r:id="rId53"/>
    <p:sldId id="340" r:id="rId54"/>
    <p:sldId id="528" r:id="rId55"/>
    <p:sldId id="397" r:id="rId56"/>
    <p:sldId id="341" r:id="rId57"/>
    <p:sldId id="399" r:id="rId58"/>
    <p:sldId id="400" r:id="rId59"/>
    <p:sldId id="401" r:id="rId60"/>
    <p:sldId id="531" r:id="rId61"/>
    <p:sldId id="533" r:id="rId62"/>
    <p:sldId id="356" r:id="rId63"/>
    <p:sldId id="357" r:id="rId64"/>
    <p:sldId id="427" r:id="rId65"/>
    <p:sldId id="428" r:id="rId66"/>
    <p:sldId id="430" r:id="rId67"/>
    <p:sldId id="360" r:id="rId68"/>
    <p:sldId id="433" r:id="rId69"/>
    <p:sldId id="434" r:id="rId70"/>
    <p:sldId id="361" r:id="rId71"/>
    <p:sldId id="435" r:id="rId72"/>
    <p:sldId id="362" r:id="rId73"/>
    <p:sldId id="437" r:id="rId74"/>
    <p:sldId id="436" r:id="rId75"/>
    <p:sldId id="438" r:id="rId76"/>
    <p:sldId id="363" r:id="rId77"/>
    <p:sldId id="535" r:id="rId78"/>
    <p:sldId id="364" r:id="rId79"/>
    <p:sldId id="439" r:id="rId80"/>
    <p:sldId id="440" r:id="rId81"/>
    <p:sldId id="365" r:id="rId82"/>
    <p:sldId id="441" r:id="rId83"/>
    <p:sldId id="366" r:id="rId84"/>
    <p:sldId id="367" r:id="rId85"/>
    <p:sldId id="368" r:id="rId86"/>
    <p:sldId id="442" r:id="rId87"/>
    <p:sldId id="443" r:id="rId88"/>
    <p:sldId id="369" r:id="rId89"/>
    <p:sldId id="445" r:id="rId90"/>
    <p:sldId id="370" r:id="rId91"/>
    <p:sldId id="371" r:id="rId92"/>
    <p:sldId id="451" r:id="rId93"/>
    <p:sldId id="373" r:id="rId94"/>
    <p:sldId id="450" r:id="rId95"/>
    <p:sldId id="534" r:id="rId96"/>
    <p:sldId id="452" r:id="rId97"/>
    <p:sldId id="374" r:id="rId98"/>
    <p:sldId id="375" r:id="rId99"/>
    <p:sldId id="453" r:id="rId100"/>
    <p:sldId id="536" r:id="rId101"/>
    <p:sldId id="376" r:id="rId102"/>
    <p:sldId id="377" r:id="rId103"/>
    <p:sldId id="346" r:id="rId104"/>
    <p:sldId id="454" r:id="rId105"/>
    <p:sldId id="347" r:id="rId106"/>
    <p:sldId id="460" r:id="rId107"/>
    <p:sldId id="348" r:id="rId108"/>
    <p:sldId id="462" r:id="rId109"/>
    <p:sldId id="349" r:id="rId110"/>
    <p:sldId id="480" r:id="rId111"/>
    <p:sldId id="407" r:id="rId112"/>
    <p:sldId id="408" r:id="rId113"/>
    <p:sldId id="409" r:id="rId114"/>
    <p:sldId id="487" r:id="rId115"/>
    <p:sldId id="411" r:id="rId116"/>
    <p:sldId id="412" r:id="rId117"/>
    <p:sldId id="413" r:id="rId118"/>
    <p:sldId id="414" r:id="rId119"/>
    <p:sldId id="489" r:id="rId120"/>
    <p:sldId id="490" r:id="rId121"/>
    <p:sldId id="416" r:id="rId122"/>
    <p:sldId id="415" r:id="rId123"/>
    <p:sldId id="418" r:id="rId124"/>
    <p:sldId id="419" r:id="rId125"/>
    <p:sldId id="283" r:id="rId126"/>
    <p:sldId id="284" r:id="rId127"/>
    <p:sldId id="496" r:id="rId128"/>
    <p:sldId id="286" r:id="rId129"/>
    <p:sldId id="287" r:id="rId130"/>
    <p:sldId id="288" r:id="rId131"/>
    <p:sldId id="289" r:id="rId132"/>
    <p:sldId id="290" r:id="rId133"/>
    <p:sldId id="291" r:id="rId134"/>
    <p:sldId id="292" r:id="rId135"/>
    <p:sldId id="501" r:id="rId136"/>
    <p:sldId id="295" r:id="rId137"/>
    <p:sldId id="503" r:id="rId138"/>
    <p:sldId id="504" r:id="rId139"/>
    <p:sldId id="296" r:id="rId140"/>
    <p:sldId id="505" r:id="rId141"/>
    <p:sldId id="298" r:id="rId142"/>
    <p:sldId id="506" r:id="rId143"/>
    <p:sldId id="297" r:id="rId144"/>
    <p:sldId id="299" r:id="rId145"/>
    <p:sldId id="507" r:id="rId146"/>
    <p:sldId id="300" r:id="rId147"/>
    <p:sldId id="301" r:id="rId148"/>
    <p:sldId id="508" r:id="rId149"/>
    <p:sldId id="537" r:id="rId150"/>
    <p:sldId id="302" r:id="rId151"/>
    <p:sldId id="538" r:id="rId152"/>
    <p:sldId id="304" r:id="rId153"/>
    <p:sldId id="306" r:id="rId154"/>
    <p:sldId id="511" r:id="rId155"/>
    <p:sldId id="509" r:id="rId156"/>
    <p:sldId id="309" r:id="rId157"/>
    <p:sldId id="310" r:id="rId158"/>
    <p:sldId id="502" r:id="rId159"/>
    <p:sldId id="539" r:id="rId1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4660"/>
  </p:normalViewPr>
  <p:slideViewPr>
    <p:cSldViewPr snapToGrid="0">
      <p:cViewPr varScale="1">
        <p:scale>
          <a:sx n="78" d="100"/>
          <a:sy n="78" d="100"/>
        </p:scale>
        <p:origin x="619" y="2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45757-F218-42F8-85E4-1DBDC4667B9E}" type="datetimeFigureOut">
              <a:rPr lang="tr-TR" smtClean="0"/>
              <a:t>24.11.2023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413665-B957-4FDB-95D4-F4AF01FD624A}" type="slidenum">
              <a:rPr lang="tr-TR" smtClean="0"/>
              <a:t>‹#›</a:t>
            </a:fld>
            <a:endParaRPr lang="tr-TR"/>
          </a:p>
        </p:txBody>
      </p:sp>
    </p:spTree>
    <p:extLst>
      <p:ext uri="{BB962C8B-B14F-4D97-AF65-F5344CB8AC3E}">
        <p14:creationId xmlns:p14="http://schemas.microsoft.com/office/powerpoint/2010/main" val="3023317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9413665-B957-4FDB-95D4-F4AF01FD624A}" type="slidenum">
              <a:rPr lang="tr-TR" smtClean="0"/>
              <a:t>1</a:t>
            </a:fld>
            <a:endParaRPr lang="tr-TR"/>
          </a:p>
        </p:txBody>
      </p:sp>
    </p:spTree>
    <p:extLst>
      <p:ext uri="{BB962C8B-B14F-4D97-AF65-F5344CB8AC3E}">
        <p14:creationId xmlns:p14="http://schemas.microsoft.com/office/powerpoint/2010/main" val="1190088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9413665-B957-4FDB-95D4-F4AF01FD624A}" type="slidenum">
              <a:rPr lang="tr-TR" smtClean="0"/>
              <a:t>14</a:t>
            </a:fld>
            <a:endParaRPr lang="tr-TR"/>
          </a:p>
        </p:txBody>
      </p:sp>
    </p:spTree>
    <p:extLst>
      <p:ext uri="{BB962C8B-B14F-4D97-AF65-F5344CB8AC3E}">
        <p14:creationId xmlns:p14="http://schemas.microsoft.com/office/powerpoint/2010/main" val="45395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6C2015B-D37A-4B2B-877B-50631A2E6550}" type="datetimeFigureOut">
              <a:rPr lang="tr-TR" smtClean="0"/>
              <a:t>24.11.2023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508743E-2E53-46A6-A66E-5BD41E191178}" type="slidenum">
              <a:rPr lang="tr-TR" smtClean="0"/>
              <a:t>‹#›</a:t>
            </a:fld>
            <a:endParaRPr lang="tr-TR"/>
          </a:p>
        </p:txBody>
      </p:sp>
    </p:spTree>
    <p:extLst>
      <p:ext uri="{BB962C8B-B14F-4D97-AF65-F5344CB8AC3E}">
        <p14:creationId xmlns:p14="http://schemas.microsoft.com/office/powerpoint/2010/main" val="79037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C6C2015B-D37A-4B2B-877B-50631A2E6550}" type="datetimeFigureOut">
              <a:rPr lang="tr-TR" smtClean="0"/>
              <a:t>24.11.2023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508743E-2E53-46A6-A66E-5BD41E191178}" type="slidenum">
              <a:rPr lang="tr-TR" smtClean="0"/>
              <a:t>‹#›</a:t>
            </a:fld>
            <a:endParaRPr lang="tr-TR"/>
          </a:p>
        </p:txBody>
      </p:sp>
    </p:spTree>
    <p:extLst>
      <p:ext uri="{BB962C8B-B14F-4D97-AF65-F5344CB8AC3E}">
        <p14:creationId xmlns:p14="http://schemas.microsoft.com/office/powerpoint/2010/main" val="1551166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C6C2015B-D37A-4B2B-877B-50631A2E6550}" type="datetimeFigureOut">
              <a:rPr lang="tr-TR" smtClean="0"/>
              <a:t>24.11.2023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508743E-2E53-46A6-A66E-5BD41E191178}" type="slidenum">
              <a:rPr lang="tr-TR" smtClean="0"/>
              <a:t>‹#›</a:t>
            </a:fld>
            <a:endParaRPr lang="tr-TR"/>
          </a:p>
        </p:txBody>
      </p:sp>
    </p:spTree>
    <p:extLst>
      <p:ext uri="{BB962C8B-B14F-4D97-AF65-F5344CB8AC3E}">
        <p14:creationId xmlns:p14="http://schemas.microsoft.com/office/powerpoint/2010/main" val="946989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C6C2015B-D37A-4B2B-877B-50631A2E6550}" type="datetimeFigureOut">
              <a:rPr lang="tr-TR" smtClean="0"/>
              <a:t>24.11.2023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508743E-2E53-46A6-A66E-5BD41E191178}" type="slidenum">
              <a:rPr lang="tr-TR" smtClean="0"/>
              <a:t>‹#›</a:t>
            </a:fld>
            <a:endParaRPr lang="tr-T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89330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C6C2015B-D37A-4B2B-877B-50631A2E6550}" type="datetimeFigureOut">
              <a:rPr lang="tr-TR" smtClean="0"/>
              <a:t>24.11.2023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508743E-2E53-46A6-A66E-5BD41E191178}" type="slidenum">
              <a:rPr lang="tr-TR" smtClean="0"/>
              <a:t>‹#›</a:t>
            </a:fld>
            <a:endParaRPr lang="tr-TR"/>
          </a:p>
        </p:txBody>
      </p:sp>
    </p:spTree>
    <p:extLst>
      <p:ext uri="{BB962C8B-B14F-4D97-AF65-F5344CB8AC3E}">
        <p14:creationId xmlns:p14="http://schemas.microsoft.com/office/powerpoint/2010/main" val="513313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C6C2015B-D37A-4B2B-877B-50631A2E6550}" type="datetimeFigureOut">
              <a:rPr lang="tr-TR" smtClean="0"/>
              <a:t>24.11.2023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508743E-2E53-46A6-A66E-5BD41E191178}" type="slidenum">
              <a:rPr lang="tr-TR" smtClean="0"/>
              <a:t>‹#›</a:t>
            </a:fld>
            <a:endParaRPr lang="tr-TR"/>
          </a:p>
        </p:txBody>
      </p:sp>
    </p:spTree>
    <p:extLst>
      <p:ext uri="{BB962C8B-B14F-4D97-AF65-F5344CB8AC3E}">
        <p14:creationId xmlns:p14="http://schemas.microsoft.com/office/powerpoint/2010/main" val="1614694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C6C2015B-D37A-4B2B-877B-50631A2E6550}" type="datetimeFigureOut">
              <a:rPr lang="tr-TR" smtClean="0"/>
              <a:t>24.11.2023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508743E-2E53-46A6-A66E-5BD41E191178}" type="slidenum">
              <a:rPr lang="tr-TR" smtClean="0"/>
              <a:t>‹#›</a:t>
            </a:fld>
            <a:endParaRPr lang="tr-TR"/>
          </a:p>
        </p:txBody>
      </p:sp>
    </p:spTree>
    <p:extLst>
      <p:ext uri="{BB962C8B-B14F-4D97-AF65-F5344CB8AC3E}">
        <p14:creationId xmlns:p14="http://schemas.microsoft.com/office/powerpoint/2010/main" val="3700620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6C2015B-D37A-4B2B-877B-50631A2E6550}" type="datetimeFigureOut">
              <a:rPr lang="tr-TR" smtClean="0"/>
              <a:t>24.11.2023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508743E-2E53-46A6-A66E-5BD41E191178}" type="slidenum">
              <a:rPr lang="tr-TR" smtClean="0"/>
              <a:t>‹#›</a:t>
            </a:fld>
            <a:endParaRPr lang="tr-TR"/>
          </a:p>
        </p:txBody>
      </p:sp>
    </p:spTree>
    <p:extLst>
      <p:ext uri="{BB962C8B-B14F-4D97-AF65-F5344CB8AC3E}">
        <p14:creationId xmlns:p14="http://schemas.microsoft.com/office/powerpoint/2010/main" val="3181722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6C2015B-D37A-4B2B-877B-50631A2E6550}" type="datetimeFigureOut">
              <a:rPr lang="tr-TR" smtClean="0"/>
              <a:t>24.11.2023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508743E-2E53-46A6-A66E-5BD41E191178}" type="slidenum">
              <a:rPr lang="tr-TR" smtClean="0"/>
              <a:t>‹#›</a:t>
            </a:fld>
            <a:endParaRPr lang="tr-TR"/>
          </a:p>
        </p:txBody>
      </p:sp>
    </p:spTree>
    <p:extLst>
      <p:ext uri="{BB962C8B-B14F-4D97-AF65-F5344CB8AC3E}">
        <p14:creationId xmlns:p14="http://schemas.microsoft.com/office/powerpoint/2010/main" val="1688989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6C2015B-D37A-4B2B-877B-50631A2E6550}" type="datetimeFigureOut">
              <a:rPr lang="tr-TR" smtClean="0"/>
              <a:t>24.11.2023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508743E-2E53-46A6-A66E-5BD41E191178}" type="slidenum">
              <a:rPr lang="tr-TR" smtClean="0"/>
              <a:t>‹#›</a:t>
            </a:fld>
            <a:endParaRPr lang="tr-TR"/>
          </a:p>
        </p:txBody>
      </p:sp>
    </p:spTree>
    <p:extLst>
      <p:ext uri="{BB962C8B-B14F-4D97-AF65-F5344CB8AC3E}">
        <p14:creationId xmlns:p14="http://schemas.microsoft.com/office/powerpoint/2010/main" val="266664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6C2015B-D37A-4B2B-877B-50631A2E6550}" type="datetimeFigureOut">
              <a:rPr lang="tr-TR" smtClean="0"/>
              <a:t>24.11.2023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508743E-2E53-46A6-A66E-5BD41E191178}" type="slidenum">
              <a:rPr lang="tr-TR" smtClean="0"/>
              <a:t>‹#›</a:t>
            </a:fld>
            <a:endParaRPr lang="tr-TR"/>
          </a:p>
        </p:txBody>
      </p:sp>
    </p:spTree>
    <p:extLst>
      <p:ext uri="{BB962C8B-B14F-4D97-AF65-F5344CB8AC3E}">
        <p14:creationId xmlns:p14="http://schemas.microsoft.com/office/powerpoint/2010/main" val="2703984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6C2015B-D37A-4B2B-877B-50631A2E6550}" type="datetimeFigureOut">
              <a:rPr lang="tr-TR" smtClean="0"/>
              <a:t>24.11.2023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508743E-2E53-46A6-A66E-5BD41E191178}" type="slidenum">
              <a:rPr lang="tr-TR" smtClean="0"/>
              <a:t>‹#›</a:t>
            </a:fld>
            <a:endParaRPr lang="tr-TR"/>
          </a:p>
        </p:txBody>
      </p:sp>
    </p:spTree>
    <p:extLst>
      <p:ext uri="{BB962C8B-B14F-4D97-AF65-F5344CB8AC3E}">
        <p14:creationId xmlns:p14="http://schemas.microsoft.com/office/powerpoint/2010/main" val="171800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6C2015B-D37A-4B2B-877B-50631A2E6550}" type="datetimeFigureOut">
              <a:rPr lang="tr-TR" smtClean="0"/>
              <a:t>24.11.2023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508743E-2E53-46A6-A66E-5BD41E191178}" type="slidenum">
              <a:rPr lang="tr-TR" smtClean="0"/>
              <a:t>‹#›</a:t>
            </a:fld>
            <a:endParaRPr lang="tr-TR"/>
          </a:p>
        </p:txBody>
      </p:sp>
    </p:spTree>
    <p:extLst>
      <p:ext uri="{BB962C8B-B14F-4D97-AF65-F5344CB8AC3E}">
        <p14:creationId xmlns:p14="http://schemas.microsoft.com/office/powerpoint/2010/main" val="4247497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6C2015B-D37A-4B2B-877B-50631A2E6550}" type="datetimeFigureOut">
              <a:rPr lang="tr-TR" smtClean="0"/>
              <a:t>24.11.2023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508743E-2E53-46A6-A66E-5BD41E191178}" type="slidenum">
              <a:rPr lang="tr-TR" smtClean="0"/>
              <a:t>‹#›</a:t>
            </a:fld>
            <a:endParaRPr lang="tr-TR"/>
          </a:p>
        </p:txBody>
      </p:sp>
    </p:spTree>
    <p:extLst>
      <p:ext uri="{BB962C8B-B14F-4D97-AF65-F5344CB8AC3E}">
        <p14:creationId xmlns:p14="http://schemas.microsoft.com/office/powerpoint/2010/main" val="345120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2015B-D37A-4B2B-877B-50631A2E6550}" type="datetimeFigureOut">
              <a:rPr lang="tr-TR" smtClean="0"/>
              <a:t>24.11.2023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508743E-2E53-46A6-A66E-5BD41E191178}" type="slidenum">
              <a:rPr lang="tr-TR" smtClean="0"/>
              <a:t>‹#›</a:t>
            </a:fld>
            <a:endParaRPr lang="tr-TR"/>
          </a:p>
        </p:txBody>
      </p:sp>
    </p:spTree>
    <p:extLst>
      <p:ext uri="{BB962C8B-B14F-4D97-AF65-F5344CB8AC3E}">
        <p14:creationId xmlns:p14="http://schemas.microsoft.com/office/powerpoint/2010/main" val="1375316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6C2015B-D37A-4B2B-877B-50631A2E6550}" type="datetimeFigureOut">
              <a:rPr lang="tr-TR" smtClean="0"/>
              <a:t>24.11.2023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508743E-2E53-46A6-A66E-5BD41E191178}" type="slidenum">
              <a:rPr lang="tr-TR" smtClean="0"/>
              <a:t>‹#›</a:t>
            </a:fld>
            <a:endParaRPr lang="tr-TR"/>
          </a:p>
        </p:txBody>
      </p:sp>
    </p:spTree>
    <p:extLst>
      <p:ext uri="{BB962C8B-B14F-4D97-AF65-F5344CB8AC3E}">
        <p14:creationId xmlns:p14="http://schemas.microsoft.com/office/powerpoint/2010/main" val="2394187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6C2015B-D37A-4B2B-877B-50631A2E6550}" type="datetimeFigureOut">
              <a:rPr lang="tr-TR" smtClean="0"/>
              <a:t>24.11.2023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508743E-2E53-46A6-A66E-5BD41E191178}" type="slidenum">
              <a:rPr lang="tr-TR" smtClean="0"/>
              <a:t>‹#›</a:t>
            </a:fld>
            <a:endParaRPr lang="tr-TR"/>
          </a:p>
        </p:txBody>
      </p:sp>
    </p:spTree>
    <p:extLst>
      <p:ext uri="{BB962C8B-B14F-4D97-AF65-F5344CB8AC3E}">
        <p14:creationId xmlns:p14="http://schemas.microsoft.com/office/powerpoint/2010/main" val="243171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000">
              <a:schemeClr val="bg1">
                <a:alpha val="63000"/>
                <a:lumMod val="82000"/>
              </a:schemeClr>
            </a:gs>
            <a:gs pos="80000">
              <a:schemeClr val="bg1">
                <a:lumMod val="85000"/>
              </a:schemeClr>
            </a:gs>
            <a:gs pos="3000">
              <a:srgbClr val="0070C0"/>
            </a:gs>
            <a:gs pos="96000">
              <a:srgbClr val="FFFB64">
                <a:lumMod val="87000"/>
                <a:lumOff val="13000"/>
              </a:srgbClr>
            </a:gs>
          </a:gsLst>
          <a:lin ang="1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6C2015B-D37A-4B2B-877B-50631A2E6550}" type="datetimeFigureOut">
              <a:rPr lang="tr-TR" smtClean="0"/>
              <a:t>24.11.2023</a:t>
            </a:fld>
            <a:endParaRPr lang="tr-T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tr-T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508743E-2E53-46A6-A66E-5BD41E191178}" type="slidenum">
              <a:rPr lang="tr-TR" smtClean="0"/>
              <a:t>‹#›</a:t>
            </a:fld>
            <a:endParaRPr lang="tr-TR"/>
          </a:p>
        </p:txBody>
      </p:sp>
    </p:spTree>
    <p:extLst>
      <p:ext uri="{BB962C8B-B14F-4D97-AF65-F5344CB8AC3E}">
        <p14:creationId xmlns:p14="http://schemas.microsoft.com/office/powerpoint/2010/main" val="2182930918"/>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 id="2147484076" r:id="rId16"/>
    <p:sldLayoutId id="21474840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7708491" y="0"/>
            <a:ext cx="4483509" cy="6857999"/>
          </a:xfrm>
          <a:gradFill>
            <a:gsLst>
              <a:gs pos="27000">
                <a:schemeClr val="bg1">
                  <a:alpha val="63000"/>
                  <a:lumMod val="82000"/>
                </a:schemeClr>
              </a:gs>
              <a:gs pos="80000">
                <a:schemeClr val="bg1">
                  <a:lumMod val="85000"/>
                </a:schemeClr>
              </a:gs>
              <a:gs pos="3000">
                <a:srgbClr val="0070C0"/>
              </a:gs>
              <a:gs pos="96000">
                <a:srgbClr val="FFFB64">
                  <a:lumMod val="87000"/>
                  <a:lumOff val="13000"/>
                </a:srgbClr>
              </a:gs>
            </a:gsLst>
            <a:lin ang="1800000" scaled="0"/>
          </a:gradFill>
        </p:spPr>
        <p:txBody>
          <a:bodyPr>
            <a:normAutofit/>
          </a:bodyPr>
          <a:lstStyle/>
          <a:p>
            <a:endParaRPr lang="tr-TR" sz="2400" dirty="0"/>
          </a:p>
          <a:p>
            <a:endParaRPr lang="tr-TR" sz="2400" dirty="0"/>
          </a:p>
          <a:p>
            <a:r>
              <a:rPr lang="tr-TR" sz="2800" dirty="0"/>
              <a:t>TARIM DEONTOLOJİSİ</a:t>
            </a:r>
          </a:p>
          <a:p>
            <a:endParaRPr lang="tr-TR" sz="2800" dirty="0"/>
          </a:p>
          <a:p>
            <a:r>
              <a:rPr lang="tr-TR" sz="2800" dirty="0"/>
              <a:t>Siirt Üniversitesi </a:t>
            </a:r>
          </a:p>
          <a:p>
            <a:endParaRPr lang="tr-TR" sz="2800" dirty="0"/>
          </a:p>
          <a:p>
            <a:r>
              <a:rPr lang="tr-TR" sz="2800" dirty="0"/>
              <a:t>Tarla Bitkileri Bölümü</a:t>
            </a:r>
          </a:p>
          <a:p>
            <a:r>
              <a:rPr lang="tr-TR" sz="2800" dirty="0"/>
              <a:t>Tahıllar ve Yemeklik Baklagiller Anabilim Dalı</a:t>
            </a:r>
          </a:p>
          <a:p>
            <a:endParaRPr lang="tr-TR" sz="2800" dirty="0"/>
          </a:p>
          <a:p>
            <a:r>
              <a:rPr lang="tr-TR" sz="2400" dirty="0"/>
              <a:t>Dr. </a:t>
            </a:r>
            <a:r>
              <a:rPr lang="tr-TR" sz="2400" dirty="0" err="1"/>
              <a:t>Öğr</a:t>
            </a:r>
            <a:r>
              <a:rPr lang="tr-TR" sz="2400" dirty="0"/>
              <a:t>. Üyesi Sipan SOYSAL</a:t>
            </a:r>
            <a:endParaRPr lang="tr-TR" dirty="0"/>
          </a:p>
        </p:txBody>
      </p:sp>
      <p:pic>
        <p:nvPicPr>
          <p:cNvPr id="6" name="Resim 5">
            <a:extLst>
              <a:ext uri="{FF2B5EF4-FFF2-40B4-BE49-F238E27FC236}">
                <a16:creationId xmlns:a16="http://schemas.microsoft.com/office/drawing/2014/main" id="{6D7109D6-94A6-44A6-BEE1-821F1E439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708490" cy="6858000"/>
          </a:xfrm>
          <a:prstGeom prst="rect">
            <a:avLst/>
          </a:prstGeom>
        </p:spPr>
      </p:pic>
    </p:spTree>
    <p:extLst>
      <p:ext uri="{BB962C8B-B14F-4D97-AF65-F5344CB8AC3E}">
        <p14:creationId xmlns:p14="http://schemas.microsoft.com/office/powerpoint/2010/main" val="3028496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dirty="0"/>
              <a:t>Cumhuriyet döneminin ilk yıllarında da tarımsal eğitim konusuna önem verilmiştir. Aynı şekilde, Ankara, Kastamonu, Sivas, İzmir, Balıkesir, Erzincan, Edirne, Erzurum ve Çorum’da zamanına göre modern, aynı karakter gösteren ve uygulama ağırlıklı “ziraat mektepleri” </a:t>
            </a:r>
            <a:r>
              <a:rPr lang="tr-TR" dirty="0" err="1"/>
              <a:t>nin</a:t>
            </a:r>
            <a:r>
              <a:rPr lang="tr-TR" dirty="0"/>
              <a:t> kurulduğu görülmektedir.</a:t>
            </a:r>
          </a:p>
          <a:p>
            <a:pPr algn="just"/>
            <a:r>
              <a:rPr lang="tr-TR" dirty="0"/>
              <a:t>Ancak bir süre sonra, mevcut bütün ziraat okulları, tarımsal eğitimin reformu amacı ile, 01. Temmuz. 1928 tarihinde geçici olarak kapatılmıştır. Bu okullardan ve “Halkalı Yüksek Ziraat Mektebi” </a:t>
            </a:r>
            <a:r>
              <a:rPr lang="tr-TR" dirty="0" err="1"/>
              <a:t>nden</a:t>
            </a:r>
            <a:r>
              <a:rPr lang="tr-TR" dirty="0"/>
              <a:t> bazı öğretmenler ile mezun bazı gençler, ihtisas yapmak üzere yabancı ülkelere gönderilmişlerdir. Daha sonra kapatılan bu okullar yerine </a:t>
            </a:r>
            <a:r>
              <a:rPr lang="tr-TR" b="1" dirty="0"/>
              <a:t>1930 </a:t>
            </a:r>
            <a:r>
              <a:rPr lang="tr-TR" dirty="0"/>
              <a:t>yılında İstanbul, Bursa, İzmir ve ,Adana’da birer </a:t>
            </a:r>
            <a:r>
              <a:rPr lang="tr-TR" b="1" dirty="0"/>
              <a:t>“Orta Ziraat Mektebi” </a:t>
            </a:r>
            <a:r>
              <a:rPr lang="tr-TR" dirty="0"/>
              <a:t>ile Ankara’da bir “</a:t>
            </a:r>
            <a:r>
              <a:rPr lang="tr-TR" b="1" dirty="0"/>
              <a:t>Yüksek Ziraat Mektebi” </a:t>
            </a:r>
            <a:r>
              <a:rPr lang="tr-TR" dirty="0"/>
              <a:t>açılmıştır.</a:t>
            </a:r>
          </a:p>
        </p:txBody>
      </p:sp>
    </p:spTree>
    <p:extLst>
      <p:ext uri="{BB962C8B-B14F-4D97-AF65-F5344CB8AC3E}">
        <p14:creationId xmlns:p14="http://schemas.microsoft.com/office/powerpoint/2010/main" val="26625960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3200" dirty="0">
                <a:latin typeface="Times New Roman" panose="02020603050405020304" pitchFamily="18" charset="0"/>
                <a:cs typeface="Times New Roman" panose="02020603050405020304" pitchFamily="18" charset="0"/>
              </a:rPr>
              <a:t>	Tarih içinde değişik dönemlerde toplumsal düzende konu olmuş ve meslek etiğine atıflar yapan çeşitli belgeler vardır. </a:t>
            </a:r>
            <a:r>
              <a:rPr lang="tr-TR" sz="3200" b="1" dirty="0">
                <a:latin typeface="Times New Roman" panose="02020603050405020304" pitchFamily="18" charset="0"/>
                <a:cs typeface="Times New Roman" panose="02020603050405020304" pitchFamily="18" charset="0"/>
              </a:rPr>
              <a:t>Eski Mısır’da </a:t>
            </a:r>
            <a:r>
              <a:rPr lang="tr-TR" sz="3200" b="1" dirty="0" err="1">
                <a:latin typeface="Times New Roman" panose="02020603050405020304" pitchFamily="18" charset="0"/>
                <a:cs typeface="Times New Roman" panose="02020603050405020304" pitchFamily="18" charset="0"/>
              </a:rPr>
              <a:t>papiruslar</a:t>
            </a:r>
            <a:r>
              <a:rPr lang="tr-TR" sz="3200" b="1" dirty="0">
                <a:latin typeface="Times New Roman" panose="02020603050405020304" pitchFamily="18" charset="0"/>
                <a:cs typeface="Times New Roman" panose="02020603050405020304" pitchFamily="18" charset="0"/>
              </a:rPr>
              <a:t> üzerinde</a:t>
            </a:r>
            <a:r>
              <a:rPr lang="tr-TR" sz="3200" dirty="0">
                <a:latin typeface="Times New Roman" panose="02020603050405020304" pitchFamily="18" charset="0"/>
                <a:cs typeface="Times New Roman" panose="02020603050405020304" pitchFamily="18" charset="0"/>
              </a:rPr>
              <a:t>; </a:t>
            </a:r>
            <a:r>
              <a:rPr lang="tr-TR" sz="3200" b="1" dirty="0">
                <a:solidFill>
                  <a:srgbClr val="FF0000"/>
                </a:solidFill>
                <a:latin typeface="Times New Roman" panose="02020603050405020304" pitchFamily="18" charset="0"/>
                <a:cs typeface="Times New Roman" panose="02020603050405020304" pitchFamily="18" charset="0"/>
              </a:rPr>
              <a:t>Eski Mezopotamya’da </a:t>
            </a:r>
            <a:r>
              <a:rPr lang="tr-TR" sz="3200" b="1" dirty="0" err="1">
                <a:solidFill>
                  <a:srgbClr val="FF0000"/>
                </a:solidFill>
                <a:latin typeface="Times New Roman" panose="02020603050405020304" pitchFamily="18" charset="0"/>
                <a:cs typeface="Times New Roman" panose="02020603050405020304" pitchFamily="18" charset="0"/>
              </a:rPr>
              <a:t>Hammurabi</a:t>
            </a:r>
            <a:r>
              <a:rPr lang="tr-TR" sz="3200" b="1" dirty="0">
                <a:solidFill>
                  <a:srgbClr val="FF0000"/>
                </a:solidFill>
                <a:latin typeface="Times New Roman" panose="02020603050405020304" pitchFamily="18" charset="0"/>
                <a:cs typeface="Times New Roman" panose="02020603050405020304" pitchFamily="18" charset="0"/>
              </a:rPr>
              <a:t> </a:t>
            </a:r>
            <a:r>
              <a:rPr lang="tr-TR" sz="3200" b="1" dirty="0" err="1">
                <a:solidFill>
                  <a:srgbClr val="FF0000"/>
                </a:solidFill>
                <a:latin typeface="Times New Roman" panose="02020603050405020304" pitchFamily="18" charset="0"/>
                <a:cs typeface="Times New Roman" panose="02020603050405020304" pitchFamily="18" charset="0"/>
              </a:rPr>
              <a:t>Kanunları’nda</a:t>
            </a:r>
            <a:r>
              <a:rPr lang="tr-TR" sz="3200" dirty="0">
                <a:latin typeface="Times New Roman" panose="02020603050405020304" pitchFamily="18" charset="0"/>
                <a:cs typeface="Times New Roman" panose="02020603050405020304" pitchFamily="18" charset="0"/>
              </a:rPr>
              <a:t>; </a:t>
            </a:r>
            <a:r>
              <a:rPr lang="tr-TR" sz="3200" b="1" dirty="0">
                <a:latin typeface="Times New Roman" panose="02020603050405020304" pitchFamily="18" charset="0"/>
                <a:cs typeface="Times New Roman" panose="02020603050405020304" pitchFamily="18" charset="0"/>
              </a:rPr>
              <a:t>Eski Hint’te </a:t>
            </a:r>
            <a:r>
              <a:rPr lang="tr-TR" sz="3200" b="1" dirty="0" err="1">
                <a:latin typeface="Times New Roman" panose="02020603050405020304" pitchFamily="18" charset="0"/>
                <a:cs typeface="Times New Roman" panose="02020603050405020304" pitchFamily="18" charset="0"/>
              </a:rPr>
              <a:t>Manu</a:t>
            </a:r>
            <a:r>
              <a:rPr lang="tr-TR" sz="3200" b="1" dirty="0">
                <a:latin typeface="Times New Roman" panose="02020603050405020304" pitchFamily="18" charset="0"/>
                <a:cs typeface="Times New Roman" panose="02020603050405020304" pitchFamily="18" charset="0"/>
              </a:rPr>
              <a:t> ve </a:t>
            </a:r>
            <a:r>
              <a:rPr lang="tr-TR" sz="3200" b="1" dirty="0" err="1">
                <a:latin typeface="Times New Roman" panose="02020603050405020304" pitchFamily="18" charset="0"/>
                <a:cs typeface="Times New Roman" panose="02020603050405020304" pitchFamily="18" charset="0"/>
              </a:rPr>
              <a:t>Zorastre</a:t>
            </a:r>
            <a:r>
              <a:rPr lang="tr-TR" sz="3200" b="1" dirty="0">
                <a:latin typeface="Times New Roman" panose="02020603050405020304" pitchFamily="18" charset="0"/>
                <a:cs typeface="Times New Roman" panose="02020603050405020304" pitchFamily="18" charset="0"/>
              </a:rPr>
              <a:t> </a:t>
            </a:r>
            <a:r>
              <a:rPr lang="tr-TR" sz="3200" b="1" dirty="0" err="1">
                <a:latin typeface="Times New Roman" panose="02020603050405020304" pitchFamily="18" charset="0"/>
                <a:cs typeface="Times New Roman" panose="02020603050405020304" pitchFamily="18" charset="0"/>
              </a:rPr>
              <a:t>Kanunları’nda</a:t>
            </a:r>
            <a:r>
              <a:rPr lang="tr-TR" sz="3200" dirty="0">
                <a:latin typeface="Times New Roman" panose="02020603050405020304" pitchFamily="18" charset="0"/>
                <a:cs typeface="Times New Roman" panose="02020603050405020304" pitchFamily="18" charset="0"/>
              </a:rPr>
              <a:t>; </a:t>
            </a:r>
            <a:r>
              <a:rPr lang="tr-TR" sz="3200" b="1" dirty="0">
                <a:solidFill>
                  <a:srgbClr val="FF0000"/>
                </a:solidFill>
                <a:latin typeface="Times New Roman" panose="02020603050405020304" pitchFamily="18" charset="0"/>
                <a:cs typeface="Times New Roman" panose="02020603050405020304" pitchFamily="18" charset="0"/>
              </a:rPr>
              <a:t>Eski Yunan’da</a:t>
            </a:r>
            <a:r>
              <a:rPr lang="tr-TR" sz="3200" dirty="0">
                <a:latin typeface="Times New Roman" panose="02020603050405020304" pitchFamily="18" charset="0"/>
                <a:cs typeface="Times New Roman" panose="02020603050405020304" pitchFamily="18" charset="0"/>
              </a:rPr>
              <a:t>; </a:t>
            </a:r>
            <a:r>
              <a:rPr lang="tr-TR" sz="3200" b="1" dirty="0">
                <a:latin typeface="Times New Roman" panose="02020603050405020304" pitchFamily="18" charset="0"/>
                <a:cs typeface="Times New Roman" panose="02020603050405020304" pitchFamily="18" charset="0"/>
              </a:rPr>
              <a:t>Eski Roma’da</a:t>
            </a:r>
            <a:r>
              <a:rPr lang="tr-TR" sz="3200" dirty="0">
                <a:latin typeface="Times New Roman" panose="02020603050405020304" pitchFamily="18" charset="0"/>
                <a:cs typeface="Times New Roman" panose="02020603050405020304" pitchFamily="18" charset="0"/>
              </a:rPr>
              <a:t>, eski Çin’de ve tabii ki daha önce de bahsedildiği gibi kutsal kitaplarda çeşitli meslek dallarını da ilgilendiren yoğun deontolojik yaklaşımlar ve etik kurallar konmuştur.</a:t>
            </a:r>
          </a:p>
        </p:txBody>
      </p:sp>
    </p:spTree>
    <p:extLst>
      <p:ext uri="{BB962C8B-B14F-4D97-AF65-F5344CB8AC3E}">
        <p14:creationId xmlns:p14="http://schemas.microsoft.com/office/powerpoint/2010/main" val="24365883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3200" dirty="0">
                <a:latin typeface="Times New Roman" panose="02020603050405020304" pitchFamily="18" charset="0"/>
                <a:cs typeface="Times New Roman" panose="02020603050405020304" pitchFamily="18" charset="0"/>
              </a:rPr>
              <a:t>	Zamanımıza doğru yaklaştıkça, gelişen teknoloji, anlayış ve yaşam kalitesine bağlı olarak bu kurallarda da, olmazsa olmaz şeklindeki temel hususlar ve anlayışlar dışında, gelişmeler olmuştur.</a:t>
            </a:r>
          </a:p>
          <a:p>
            <a:pPr algn="just"/>
            <a:r>
              <a:rPr lang="tr-TR" sz="3200" dirty="0">
                <a:latin typeface="Times New Roman" panose="02020603050405020304" pitchFamily="18" charset="0"/>
                <a:cs typeface="Times New Roman" panose="02020603050405020304" pitchFamily="18" charset="0"/>
              </a:rPr>
              <a:t>	Özellikle çağımızda, her mesleğin mensuplarının davranışları, bir taraftan mevcut yasal düzenlemeler ile; bir taraftan da o mesleğin ilgili kuruluşlarınca kurulan “</a:t>
            </a:r>
            <a:r>
              <a:rPr lang="tr-TR" sz="3200" b="1" dirty="0">
                <a:latin typeface="Times New Roman" panose="02020603050405020304" pitchFamily="18" charset="0"/>
                <a:cs typeface="Times New Roman" panose="02020603050405020304" pitchFamily="18" charset="0"/>
              </a:rPr>
              <a:t>etik kurullar</a:t>
            </a:r>
            <a:r>
              <a:rPr lang="tr-TR" sz="3200" dirty="0">
                <a:latin typeface="Times New Roman" panose="02020603050405020304" pitchFamily="18" charset="0"/>
                <a:cs typeface="Times New Roman" panose="02020603050405020304" pitchFamily="18" charset="0"/>
              </a:rPr>
              <a:t>” tarafından, meslek ahlakına dönük kurallara uygunluk ya da uygunsuzluklar şeklinde denetlenebilmektedir. Ancak, buradaki esas denetim kişinin öz saygısı ve kendini denetimi olmalıdır.</a:t>
            </a:r>
          </a:p>
        </p:txBody>
      </p:sp>
    </p:spTree>
    <p:extLst>
      <p:ext uri="{BB962C8B-B14F-4D97-AF65-F5344CB8AC3E}">
        <p14:creationId xmlns:p14="http://schemas.microsoft.com/office/powerpoint/2010/main" val="131557743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3200" b="1" dirty="0">
                <a:latin typeface="Times New Roman" panose="02020603050405020304" pitchFamily="18" charset="0"/>
                <a:cs typeface="Times New Roman" panose="02020603050405020304" pitchFamily="18" charset="0"/>
              </a:rPr>
              <a:t>5. TARIMSAL ETİK İLE ETKİLEŞEN ÖNEMLİ KONULAR</a:t>
            </a:r>
          </a:p>
          <a:p>
            <a:pPr algn="just"/>
            <a:r>
              <a:rPr lang="tr-TR" sz="3200" dirty="0">
                <a:latin typeface="Times New Roman" panose="02020603050405020304" pitchFamily="18" charset="0"/>
                <a:cs typeface="Times New Roman" panose="02020603050405020304" pitchFamily="18" charset="0"/>
              </a:rPr>
              <a:t>	Önceki bölümlerde yapılan açıklamalar itibariyle ve genel ahlak kurallarından “</a:t>
            </a:r>
            <a:r>
              <a:rPr lang="tr-TR" sz="3200" b="1" dirty="0">
                <a:latin typeface="Times New Roman" panose="02020603050405020304" pitchFamily="18" charset="0"/>
                <a:cs typeface="Times New Roman" panose="02020603050405020304" pitchFamily="18" charset="0"/>
              </a:rPr>
              <a:t>Tarımsal Etik</a:t>
            </a:r>
            <a:r>
              <a:rPr lang="tr-TR" sz="3200" dirty="0">
                <a:latin typeface="Times New Roman" panose="02020603050405020304" pitchFamily="18" charset="0"/>
                <a:cs typeface="Times New Roman" panose="02020603050405020304" pitchFamily="18" charset="0"/>
              </a:rPr>
              <a:t>” kavramını soyutlamak doğru olmaz. Zira, tarımsal eğitim ve faaliyetler bu açıklanan değerlerin geçerli olduğu toplum içinde söz konusudur. </a:t>
            </a:r>
          </a:p>
          <a:p>
            <a:pPr algn="just"/>
            <a:r>
              <a:rPr lang="tr-TR" sz="3200" dirty="0">
                <a:latin typeface="Times New Roman" panose="02020603050405020304" pitchFamily="18" charset="0"/>
                <a:cs typeface="Times New Roman" panose="02020603050405020304" pitchFamily="18" charset="0"/>
              </a:rPr>
              <a:t>	Bu açıdan bakıldığında “tarımsal etik” üzerindeki etkili faktörlerin, sadece genel ahlaki yaklaşımlar ve bunların tarihi süreç içindeki gelişmeleri olmadığı; aynı zamanda </a:t>
            </a:r>
            <a:r>
              <a:rPr lang="tr-TR" sz="3200" b="1" dirty="0">
                <a:latin typeface="Times New Roman" panose="02020603050405020304" pitchFamily="18" charset="0"/>
                <a:cs typeface="Times New Roman" panose="02020603050405020304" pitchFamily="18" charset="0"/>
              </a:rPr>
              <a:t>“eğitim”, “teknoloji”, “yönetim anlayışı”, “bireysel ve /veya kurumsal yaklaşımlar</a:t>
            </a:r>
            <a:r>
              <a:rPr lang="tr-TR" sz="3200" dirty="0">
                <a:latin typeface="Times New Roman" panose="02020603050405020304" pitchFamily="18" charset="0"/>
                <a:cs typeface="Times New Roman" panose="02020603050405020304" pitchFamily="18" charset="0"/>
              </a:rPr>
              <a:t>” gibi faktörlerin de etkilerinin olduğu görülür. </a:t>
            </a:r>
          </a:p>
        </p:txBody>
      </p:sp>
    </p:spTree>
    <p:extLst>
      <p:ext uri="{BB962C8B-B14F-4D97-AF65-F5344CB8AC3E}">
        <p14:creationId xmlns:p14="http://schemas.microsoft.com/office/powerpoint/2010/main" val="20084020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3200" b="1" dirty="0">
                <a:latin typeface="Times New Roman" panose="02020603050405020304" pitchFamily="18" charset="0"/>
                <a:cs typeface="Times New Roman" panose="02020603050405020304" pitchFamily="18" charset="0"/>
              </a:rPr>
              <a:t>5.1. Tarımsal Eğitim</a:t>
            </a:r>
          </a:p>
          <a:p>
            <a:pPr algn="just"/>
            <a:r>
              <a:rPr lang="tr-TR" sz="3200" dirty="0">
                <a:latin typeface="Times New Roman" panose="02020603050405020304" pitchFamily="18" charset="0"/>
                <a:cs typeface="Times New Roman" panose="02020603050405020304" pitchFamily="18" charset="0"/>
              </a:rPr>
              <a:t>	Herhangi bir konuda öğrenim görüp belli düzeyde mesleki eğitim alındıktan sonra elde edilen mesleğin uygulanmasında; alınan bu eğitimin etkisi yadsınamaz. Bir mesleğin uygulanmasında daha önce geçirilmiş eğitim sürecinin etkisi çok yönlüdür. Burada verilen </a:t>
            </a:r>
            <a:r>
              <a:rPr lang="tr-TR" sz="3200" b="1" dirty="0">
                <a:latin typeface="Times New Roman" panose="02020603050405020304" pitchFamily="18" charset="0"/>
                <a:cs typeface="Times New Roman" panose="02020603050405020304" pitchFamily="18" charset="0"/>
              </a:rPr>
              <a:t>eğitim-öğretimin akademik kalitesi</a:t>
            </a:r>
            <a:r>
              <a:rPr lang="tr-TR" sz="3200" dirty="0">
                <a:latin typeface="Times New Roman" panose="02020603050405020304" pitchFamily="18" charset="0"/>
                <a:cs typeface="Times New Roman" panose="02020603050405020304" pitchFamily="18" charset="0"/>
              </a:rPr>
              <a:t>; eğitim kurumundaki </a:t>
            </a:r>
            <a:r>
              <a:rPr lang="tr-TR" sz="3200" b="1" dirty="0">
                <a:latin typeface="Times New Roman" panose="02020603050405020304" pitchFamily="18" charset="0"/>
                <a:cs typeface="Times New Roman" panose="02020603050405020304" pitchFamily="18" charset="0"/>
              </a:rPr>
              <a:t>akademik kadronun bilimsel düzeyi </a:t>
            </a:r>
            <a:r>
              <a:rPr lang="tr-TR" sz="3200" dirty="0">
                <a:latin typeface="Times New Roman" panose="02020603050405020304" pitchFamily="18" charset="0"/>
                <a:cs typeface="Times New Roman" panose="02020603050405020304" pitchFamily="18" charset="0"/>
              </a:rPr>
              <a:t>ve </a:t>
            </a:r>
            <a:r>
              <a:rPr lang="tr-TR" sz="3200" b="1" dirty="0">
                <a:latin typeface="Times New Roman" panose="02020603050405020304" pitchFamily="18" charset="0"/>
                <a:cs typeface="Times New Roman" panose="02020603050405020304" pitchFamily="18" charset="0"/>
              </a:rPr>
              <a:t>öğrencilere yaklaşımı</a:t>
            </a:r>
            <a:r>
              <a:rPr lang="tr-TR" sz="3200" dirty="0">
                <a:latin typeface="Times New Roman" panose="02020603050405020304" pitchFamily="18" charset="0"/>
                <a:cs typeface="Times New Roman" panose="02020603050405020304" pitchFamily="18" charset="0"/>
              </a:rPr>
              <a:t>; </a:t>
            </a:r>
            <a:r>
              <a:rPr lang="tr-TR" sz="3200" b="1" dirty="0">
                <a:latin typeface="Times New Roman" panose="02020603050405020304" pitchFamily="18" charset="0"/>
                <a:cs typeface="Times New Roman" panose="02020603050405020304" pitchFamily="18" charset="0"/>
              </a:rPr>
              <a:t>kurumun çevre ile olan ilişkileri </a:t>
            </a:r>
            <a:r>
              <a:rPr lang="tr-TR" sz="3200" dirty="0">
                <a:latin typeface="Times New Roman" panose="02020603050405020304" pitchFamily="18" charset="0"/>
                <a:cs typeface="Times New Roman" panose="02020603050405020304" pitchFamily="18" charset="0"/>
              </a:rPr>
              <a:t>gibi daha bir çok husus ileride mesleklerini icra edecek öğrencileri derinden etkileyen konuları oluşturur.</a:t>
            </a:r>
          </a:p>
          <a:p>
            <a:pPr algn="just"/>
            <a:r>
              <a:rPr lang="tr-TR"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647205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3600" dirty="0">
                <a:latin typeface="Times New Roman" panose="02020603050405020304" pitchFamily="18" charset="0"/>
                <a:cs typeface="Times New Roman" panose="02020603050405020304" pitchFamily="18" charset="0"/>
              </a:rPr>
              <a:t>	Aynı şekilde, verilen eğitimin uluslararası geçerlik düzeyi yani “</a:t>
            </a:r>
            <a:r>
              <a:rPr lang="tr-TR" sz="3600" b="1" dirty="0">
                <a:latin typeface="Times New Roman" panose="02020603050405020304" pitchFamily="18" charset="0"/>
                <a:cs typeface="Times New Roman" panose="02020603050405020304" pitchFamily="18" charset="0"/>
              </a:rPr>
              <a:t>akreditasyon</a:t>
            </a:r>
            <a:r>
              <a:rPr lang="tr-TR" sz="3600" dirty="0">
                <a:latin typeface="Times New Roman" panose="02020603050405020304" pitchFamily="18" charset="0"/>
                <a:cs typeface="Times New Roman" panose="02020603050405020304" pitchFamily="18" charset="0"/>
              </a:rPr>
              <a:t>” niteliği, eğitim kurumundan mezun olan öğrencilerin ulusal ve uluslararası arenadaki kuruluşlar tarafından tercih ve kabul edilebilirliklerini etkiler.</a:t>
            </a:r>
            <a:endParaRPr lang="tr-TR" sz="3600" dirty="0"/>
          </a:p>
        </p:txBody>
      </p:sp>
    </p:spTree>
    <p:extLst>
      <p:ext uri="{BB962C8B-B14F-4D97-AF65-F5344CB8AC3E}">
        <p14:creationId xmlns:p14="http://schemas.microsoft.com/office/powerpoint/2010/main" val="18320710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3200" dirty="0">
                <a:latin typeface="Times New Roman" panose="02020603050405020304" pitchFamily="18" charset="0"/>
                <a:cs typeface="Times New Roman" panose="02020603050405020304" pitchFamily="18" charset="0"/>
              </a:rPr>
              <a:t>	Her yönü ile iyi bir tarımsal eğitim alan öğrenciler, ileride “</a:t>
            </a:r>
            <a:r>
              <a:rPr lang="tr-TR" sz="3200" b="1" dirty="0">
                <a:solidFill>
                  <a:srgbClr val="FF0000"/>
                </a:solidFill>
                <a:latin typeface="Times New Roman" panose="02020603050405020304" pitchFamily="18" charset="0"/>
                <a:cs typeface="Times New Roman" panose="02020603050405020304" pitchFamily="18" charset="0"/>
              </a:rPr>
              <a:t>ziraat mühendisi</a:t>
            </a:r>
            <a:r>
              <a:rPr lang="tr-TR" sz="3200" dirty="0">
                <a:latin typeface="Times New Roman" panose="02020603050405020304" pitchFamily="18" charset="0"/>
                <a:cs typeface="Times New Roman" panose="02020603050405020304" pitchFamily="18" charset="0"/>
              </a:rPr>
              <a:t>” olarak mesleklerini uygularken edindikleri çağdaş bilgiler ve görgülerle “meslek </a:t>
            </a:r>
            <a:r>
              <a:rPr lang="tr-TR" sz="3200" dirty="0" err="1">
                <a:latin typeface="Times New Roman" panose="02020603050405020304" pitchFamily="18" charset="0"/>
                <a:cs typeface="Times New Roman" panose="02020603050405020304" pitchFamily="18" charset="0"/>
              </a:rPr>
              <a:t>etiği”nin</a:t>
            </a:r>
            <a:r>
              <a:rPr lang="tr-TR" sz="3200" dirty="0">
                <a:latin typeface="Times New Roman" panose="02020603050405020304" pitchFamily="18" charset="0"/>
                <a:cs typeface="Times New Roman" panose="02020603050405020304" pitchFamily="18" charset="0"/>
              </a:rPr>
              <a:t> ilk ve temel şartı olan “</a:t>
            </a:r>
            <a:r>
              <a:rPr lang="tr-TR" sz="3200" b="1" dirty="0">
                <a:latin typeface="Times New Roman" panose="02020603050405020304" pitchFamily="18" charset="0"/>
                <a:cs typeface="Times New Roman" panose="02020603050405020304" pitchFamily="18" charset="0"/>
              </a:rPr>
              <a:t>yeterli bilgi birikimine</a:t>
            </a:r>
            <a:r>
              <a:rPr lang="tr-TR" sz="3200" dirty="0">
                <a:latin typeface="Times New Roman" panose="02020603050405020304" pitchFamily="18" charset="0"/>
                <a:cs typeface="Times New Roman" panose="02020603050405020304" pitchFamily="18" charset="0"/>
              </a:rPr>
              <a:t>” sahip olarak hizmet verebilirler.</a:t>
            </a:r>
          </a:p>
          <a:p>
            <a:pPr algn="just"/>
            <a:endParaRPr lang="tr-TR" sz="3200" dirty="0">
              <a:latin typeface="Times New Roman" panose="02020603050405020304" pitchFamily="18" charset="0"/>
              <a:cs typeface="Times New Roman" panose="02020603050405020304" pitchFamily="18" charset="0"/>
            </a:endParaRPr>
          </a:p>
          <a:p>
            <a:pPr algn="just"/>
            <a:r>
              <a:rPr lang="tr-TR"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815810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3200" dirty="0">
                <a:latin typeface="Times New Roman" panose="02020603050405020304" pitchFamily="18" charset="0"/>
                <a:cs typeface="Times New Roman" panose="02020603050405020304" pitchFamily="18" charset="0"/>
              </a:rPr>
              <a:t>	Bu açıdan bakılırsa, eğitim-öğretimin kalitesinin yüksek tutulması için, öğrencilerin derslerde verilen derse aktif olarak katılmaları, öğretim elemanlarının verdikleri ders ile ilgili olarak </a:t>
            </a:r>
          </a:p>
          <a:p>
            <a:pPr marL="457200" indent="-457200" algn="just">
              <a:buFont typeface="Wingdings" panose="05000000000000000000" pitchFamily="2" charset="2"/>
              <a:buChar char="ü"/>
            </a:pPr>
            <a:r>
              <a:rPr lang="tr-TR" sz="3200" b="1" dirty="0">
                <a:latin typeface="Times New Roman" panose="02020603050405020304" pitchFamily="18" charset="0"/>
                <a:cs typeface="Times New Roman" panose="02020603050405020304" pitchFamily="18" charset="0"/>
              </a:rPr>
              <a:t>Öğrencileri motive etmeleri,</a:t>
            </a:r>
          </a:p>
          <a:p>
            <a:pPr marL="457200" indent="-457200" algn="just">
              <a:buFont typeface="Wingdings" panose="05000000000000000000" pitchFamily="2" charset="2"/>
              <a:buChar char="ü"/>
            </a:pPr>
            <a:r>
              <a:rPr lang="tr-TR" sz="3200" b="1" dirty="0">
                <a:latin typeface="Times New Roman" panose="02020603050405020304" pitchFamily="18" charset="0"/>
                <a:cs typeface="Times New Roman" panose="02020603050405020304" pitchFamily="18" charset="0"/>
              </a:rPr>
              <a:t>Derslerde yardımcı araç ve cihazları kullanarak öğrencilerin konuları takip etmelerinin kolaylaştırılması,</a:t>
            </a:r>
          </a:p>
          <a:p>
            <a:pPr marL="457200" indent="-457200" algn="just">
              <a:buFont typeface="Wingdings" panose="05000000000000000000" pitchFamily="2" charset="2"/>
              <a:buChar char="ü"/>
            </a:pPr>
            <a:r>
              <a:rPr lang="tr-TR" sz="3200" b="1" dirty="0">
                <a:latin typeface="Times New Roman" panose="02020603050405020304" pitchFamily="18" charset="0"/>
                <a:cs typeface="Times New Roman" panose="02020603050405020304" pitchFamily="18" charset="0"/>
              </a:rPr>
              <a:t>Ders içeriğinin çağdaş ve güncel bilgilerle desteklenmesi</a:t>
            </a:r>
            <a:r>
              <a:rPr lang="tr-TR" sz="3200" dirty="0">
                <a:latin typeface="Times New Roman" panose="02020603050405020304" pitchFamily="18" charset="0"/>
                <a:cs typeface="Times New Roman" panose="02020603050405020304" pitchFamily="18" charset="0"/>
              </a:rPr>
              <a:t> </a:t>
            </a:r>
          </a:p>
          <a:p>
            <a:pPr algn="just"/>
            <a:r>
              <a:rPr lang="tr-TR" sz="3200" dirty="0">
                <a:latin typeface="Times New Roman" panose="02020603050405020304" pitchFamily="18" charset="0"/>
                <a:cs typeface="Times New Roman" panose="02020603050405020304" pitchFamily="18" charset="0"/>
              </a:rPr>
              <a:t>gibi daha birçok husus dikkate alınmalıdır.</a:t>
            </a:r>
          </a:p>
        </p:txBody>
      </p:sp>
    </p:spTree>
    <p:extLst>
      <p:ext uri="{BB962C8B-B14F-4D97-AF65-F5344CB8AC3E}">
        <p14:creationId xmlns:p14="http://schemas.microsoft.com/office/powerpoint/2010/main" val="21433188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dirty="0">
                <a:latin typeface="Times New Roman" panose="02020603050405020304" pitchFamily="18" charset="0"/>
                <a:cs typeface="Times New Roman" panose="02020603050405020304" pitchFamily="18" charset="0"/>
              </a:rPr>
              <a:t>	Eğitimdeki kalitenin yüksek tutulmasında etkili olan bir diğer dikkate alınacak konu da; o kurumdaki akademik kadroların bilimsel yetkinlikleridir. Üniversitelerde öğretim elemanı statüsündeki her birey, üniversitelerin “üniversal” karakterine uygun ve konusunda uzmanlaşmış, bu uzmanlığını yaptığı çeşitli çalışmalarla kanıtlamış bir akademik eleman olmak durumundadır. 	Böylece, üniversite öğrencilerinin seçtikleri konuda layığı ile yetişmeleri sağlanabilir.</a:t>
            </a:r>
          </a:p>
        </p:txBody>
      </p:sp>
    </p:spTree>
    <p:extLst>
      <p:ext uri="{BB962C8B-B14F-4D97-AF65-F5344CB8AC3E}">
        <p14:creationId xmlns:p14="http://schemas.microsoft.com/office/powerpoint/2010/main" val="16675689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fontScale="92500" lnSpcReduction="20000"/>
          </a:bodyPr>
          <a:lstStyle/>
          <a:p>
            <a:pPr algn="just"/>
            <a:r>
              <a:rPr lang="tr-TR" sz="2800" dirty="0">
                <a:latin typeface="Times New Roman" panose="02020603050405020304" pitchFamily="18" charset="0"/>
                <a:cs typeface="Times New Roman" panose="02020603050405020304" pitchFamily="18" charset="0"/>
              </a:rPr>
              <a:t>Keza, öğretim elemanlarının öğrencilere etik kurallar çerçevesindeki her konuda örnek olması istenir. Dolayısıyla;</a:t>
            </a:r>
          </a:p>
          <a:p>
            <a:pPr algn="just"/>
            <a:r>
              <a:rPr lang="tr-TR" sz="2800" b="1" dirty="0">
                <a:latin typeface="Times New Roman" panose="02020603050405020304" pitchFamily="18" charset="0"/>
                <a:cs typeface="Times New Roman" panose="02020603050405020304" pitchFamily="18" charset="0"/>
              </a:rPr>
              <a:t>Bir öğretim elemanının </a:t>
            </a:r>
            <a:r>
              <a:rPr lang="tr-TR" sz="3200" b="1" dirty="0">
                <a:solidFill>
                  <a:srgbClr val="FF0000"/>
                </a:solidFill>
                <a:latin typeface="Times New Roman" panose="02020603050405020304" pitchFamily="18" charset="0"/>
                <a:cs typeface="Times New Roman" panose="02020603050405020304" pitchFamily="18" charset="0"/>
              </a:rPr>
              <a:t>bilimsel</a:t>
            </a:r>
            <a:r>
              <a:rPr lang="tr-TR" sz="2800" dirty="0">
                <a:latin typeface="Times New Roman" panose="02020603050405020304" pitchFamily="18" charset="0"/>
                <a:cs typeface="Times New Roman" panose="02020603050405020304" pitchFamily="18" charset="0"/>
              </a:rPr>
              <a:t> yetkinliğinin yanında</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Giyim kuşamına dahi dikkat etmesi,</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Düzgün iletişim kabiliyetine</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Olgun ve yakışır davranış biçimine sahip olması da gerekir. </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Öğrencilerine yol gösterici olmalı</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Öğrenciler tarafından kendisine yöneltilecek sorulara açıklıkla ve doğru şekilde yanıt vermelidir.</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O anda yanıtını veremeyeceği bir soru ile karşılaştığında; dürüst bir şekilde bilmediğini, ama öğrenerek yanıtlayacağını belirtmelidir. Gerçekten de en kısa sürede hazırlayacağı yanıtı öğrencilerine açıklamalıdır. </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Öğretim elemanının davranışlarındaki “dürüstlük”, “doğruluk”, “içtenlik”, “tevazu” gibi hususlar, öğrencilere öğretilecek ve gösterilecek en önemli “</a:t>
            </a:r>
            <a:r>
              <a:rPr lang="tr-TR" sz="2800" b="1" dirty="0">
                <a:latin typeface="Times New Roman" panose="02020603050405020304" pitchFamily="18" charset="0"/>
                <a:cs typeface="Times New Roman" panose="02020603050405020304" pitchFamily="18" charset="0"/>
              </a:rPr>
              <a:t>etik davranış</a:t>
            </a:r>
            <a:r>
              <a:rPr lang="tr-TR" sz="2800" dirty="0">
                <a:latin typeface="Times New Roman" panose="02020603050405020304" pitchFamily="18" charset="0"/>
                <a:cs typeface="Times New Roman" panose="02020603050405020304" pitchFamily="18" charset="0"/>
              </a:rPr>
              <a:t>” uygulamalarıdır.</a:t>
            </a:r>
          </a:p>
        </p:txBody>
      </p:sp>
    </p:spTree>
    <p:extLst>
      <p:ext uri="{BB962C8B-B14F-4D97-AF65-F5344CB8AC3E}">
        <p14:creationId xmlns:p14="http://schemas.microsoft.com/office/powerpoint/2010/main" val="21516158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dirty="0">
                <a:latin typeface="Times New Roman" panose="02020603050405020304" pitchFamily="18" charset="0"/>
                <a:cs typeface="Times New Roman" panose="02020603050405020304" pitchFamily="18" charset="0"/>
              </a:rPr>
              <a:t>	Bir öğretim kurumu içindeki öğrenciler eğitim ve öğrenimlerini sadece kayıtlı oldukları kurumun olanakları içinde değil; o kurum dışındaki farklı kurumları da görmelidirler, tanımalıdırlar.</a:t>
            </a:r>
          </a:p>
        </p:txBody>
      </p:sp>
    </p:spTree>
    <p:extLst>
      <p:ext uri="{BB962C8B-B14F-4D97-AF65-F5344CB8AC3E}">
        <p14:creationId xmlns:p14="http://schemas.microsoft.com/office/powerpoint/2010/main" val="4173223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lstStyle/>
          <a:p>
            <a:pPr algn="just"/>
            <a:r>
              <a:rPr lang="tr-TR" dirty="0"/>
              <a:t>Kurulan bu “Yüksek Ziraat Mektebi”, o zamanki şartlarda bugünkü Ziraat Fakültesi kavramına uygun olarak oluşturulmaya çalışılmış ve </a:t>
            </a:r>
            <a:r>
              <a:rPr lang="tr-TR" b="1" dirty="0"/>
              <a:t>1933 </a:t>
            </a:r>
            <a:r>
              <a:rPr lang="tr-TR" dirty="0"/>
              <a:t>yılında çıkarılan yeni bir kanun ile </a:t>
            </a:r>
            <a:r>
              <a:rPr lang="tr-TR" b="1" dirty="0"/>
              <a:t>“Yüksek Ziraat Enstitüsü” (YZE) </a:t>
            </a:r>
            <a:r>
              <a:rPr lang="tr-TR" dirty="0"/>
              <a:t>kurulmuştur. Kurulan bu Enstitü bünyesinde, bugünkü adıyla, “Ziraat Fakültesi” </a:t>
            </a:r>
            <a:r>
              <a:rPr lang="tr-TR" dirty="0" err="1"/>
              <a:t>nden</a:t>
            </a:r>
            <a:r>
              <a:rPr lang="tr-TR" dirty="0"/>
              <a:t> başka, “Tabii ve Temel Bilimler Fakültesi” ne (Fen Fakültesi), “Veteriner” ve “Orman Fakülteleri” ne de yer verilmiştir (Yazıcıoğlu 1958).</a:t>
            </a:r>
          </a:p>
          <a:p>
            <a:pPr algn="just"/>
            <a:r>
              <a:rPr lang="tr-TR" dirty="0"/>
              <a:t>Bu organizasyon adeta bir “</a:t>
            </a:r>
            <a:r>
              <a:rPr lang="tr-TR" b="1" dirty="0"/>
              <a:t>Tarım Üniversitesi” </a:t>
            </a:r>
            <a:r>
              <a:rPr lang="tr-TR" dirty="0"/>
              <a:t>yapısında gerçekleşmiştir.</a:t>
            </a:r>
          </a:p>
          <a:p>
            <a:endParaRPr lang="tr-TR" dirty="0"/>
          </a:p>
        </p:txBody>
      </p:sp>
    </p:spTree>
    <p:extLst>
      <p:ext uri="{BB962C8B-B14F-4D97-AF65-F5344CB8AC3E}">
        <p14:creationId xmlns:p14="http://schemas.microsoft.com/office/powerpoint/2010/main" val="33759185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lstStyle/>
          <a:p>
            <a:pPr algn="just"/>
            <a:r>
              <a:rPr lang="tr-TR" dirty="0">
                <a:latin typeface="Times New Roman" panose="02020603050405020304" pitchFamily="18" charset="0"/>
                <a:cs typeface="Times New Roman" panose="02020603050405020304" pitchFamily="18" charset="0"/>
              </a:rPr>
              <a:t>	Konumuz itibariyle, bir Ziraat Fakültesi’nde okuyan öğrenci, seçtiği Program ve Anabilim Dalı konuları ile ilgili olarak gerek kamudaki; gerek özel kuruluşlardaki çalışma sistem ve örneklerini görmelidir. Keza, öğrencilere buralardaki çeşitli uygulamalar, müşteri ve insan ilişkileri, üretimleri, araştırmaları, uluslararası ilişkileri, ve yönetim organizasyonları tanıtılmalıdır.</a:t>
            </a:r>
          </a:p>
          <a:p>
            <a:pPr algn="just"/>
            <a:r>
              <a:rPr lang="tr-TR" dirty="0">
                <a:latin typeface="Times New Roman" panose="02020603050405020304" pitchFamily="18" charset="0"/>
                <a:cs typeface="Times New Roman" panose="02020603050405020304" pitchFamily="18" charset="0"/>
              </a:rPr>
              <a:t>	Sorunlar ortaya konmalı ve çözümler öğretilmelidir. Bütün bu yukarıda açıklanan hususlar, sağlam ve kaliteli “</a:t>
            </a:r>
            <a:r>
              <a:rPr lang="tr-TR" b="1" dirty="0">
                <a:latin typeface="Times New Roman" panose="02020603050405020304" pitchFamily="18" charset="0"/>
                <a:cs typeface="Times New Roman" panose="02020603050405020304" pitchFamily="18" charset="0"/>
              </a:rPr>
              <a:t>Ziraat Mühendisliği</a:t>
            </a:r>
            <a:r>
              <a:rPr lang="tr-TR" dirty="0">
                <a:latin typeface="Times New Roman" panose="02020603050405020304" pitchFamily="18" charset="0"/>
                <a:cs typeface="Times New Roman" panose="02020603050405020304" pitchFamily="18" charset="0"/>
              </a:rPr>
              <a:t>” eğitiminin vazgeçilmez ögeleridir. Zira böylece, deontolojik esaslara temel oluşturacak yeterli bilgi ve görgü öğrencilere aktarılabilir.</a:t>
            </a:r>
          </a:p>
          <a:p>
            <a:endParaRPr lang="tr-TR" dirty="0"/>
          </a:p>
        </p:txBody>
      </p:sp>
    </p:spTree>
    <p:extLst>
      <p:ext uri="{BB962C8B-B14F-4D97-AF65-F5344CB8AC3E}">
        <p14:creationId xmlns:p14="http://schemas.microsoft.com/office/powerpoint/2010/main" val="36233012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b="1" dirty="0">
                <a:latin typeface="Times New Roman" panose="02020603050405020304" pitchFamily="18" charset="0"/>
                <a:cs typeface="Times New Roman" panose="02020603050405020304" pitchFamily="18" charset="0"/>
              </a:rPr>
              <a:t>6. TARIMSAL ETİK KAVRAMININ FARKLI BOYUTLARI</a:t>
            </a:r>
          </a:p>
          <a:p>
            <a:pPr algn="just"/>
            <a:r>
              <a:rPr lang="tr-TR" sz="2800" dirty="0">
                <a:latin typeface="Times New Roman" panose="02020603050405020304" pitchFamily="18" charset="0"/>
                <a:cs typeface="Times New Roman" panose="02020603050405020304" pitchFamily="18" charset="0"/>
              </a:rPr>
              <a:t>	Tarımsal etik kavramının çok farklı boyutları vardır. Doğanın içindeki düzene göre bitkisel ve hayvansal üretimden eğitime; meslek içi ve dışı bireylerin davranışlarından kurumların yapısına ve idare şekillerine; teknoloji kullanımından hukuki düzenlemelere kadar birçok konuda tarımsal etik kurallarının varlığı ve gerekliliği söz konusudur.</a:t>
            </a:r>
          </a:p>
          <a:p>
            <a:pPr algn="just"/>
            <a:r>
              <a:rPr lang="tr-TR"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005688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3200" dirty="0">
                <a:latin typeface="Times New Roman" panose="02020603050405020304" pitchFamily="18" charset="0"/>
                <a:cs typeface="Times New Roman" panose="02020603050405020304" pitchFamily="18" charset="0"/>
              </a:rPr>
              <a:t>	Tarımın çok boyutluluğu ve </a:t>
            </a:r>
            <a:r>
              <a:rPr lang="tr-TR" sz="3200" dirty="0" err="1">
                <a:latin typeface="Times New Roman" panose="02020603050405020304" pitchFamily="18" charset="0"/>
                <a:cs typeface="Times New Roman" panose="02020603050405020304" pitchFamily="18" charset="0"/>
              </a:rPr>
              <a:t>multidisipliner</a:t>
            </a:r>
            <a:r>
              <a:rPr lang="tr-TR" sz="3200" dirty="0">
                <a:latin typeface="Times New Roman" panose="02020603050405020304" pitchFamily="18" charset="0"/>
                <a:cs typeface="Times New Roman" panose="02020603050405020304" pitchFamily="18" charset="0"/>
              </a:rPr>
              <a:t> karakteri dikkate alınırsa, etik kuralların ve yaklaşımların değişik açılardan açıklanması gerekir. Aşağıdaki bölümlerde bu etik kurallar özellikle “Ziraat Fakülteleri Mezunları”, “Bilimsel Araştırmalar”, “Toplumsal İletişim” ve “Uluslararası İlişkiler” açılarından irdelenmeye ve açıklanmaya çalışılmıştır.</a:t>
            </a:r>
            <a:endParaRPr lang="tr-TR" sz="3200" dirty="0"/>
          </a:p>
        </p:txBody>
      </p:sp>
    </p:spTree>
    <p:extLst>
      <p:ext uri="{BB962C8B-B14F-4D97-AF65-F5344CB8AC3E}">
        <p14:creationId xmlns:p14="http://schemas.microsoft.com/office/powerpoint/2010/main" val="6924107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b="1" dirty="0">
                <a:latin typeface="Times New Roman" panose="02020603050405020304" pitchFamily="18" charset="0"/>
                <a:cs typeface="Times New Roman" panose="02020603050405020304" pitchFamily="18" charset="0"/>
              </a:rPr>
              <a:t>6.1. Ziraat Fakülteleri Mezunları Açısından</a:t>
            </a:r>
          </a:p>
          <a:p>
            <a:pPr algn="just"/>
            <a:r>
              <a:rPr lang="tr-TR" sz="2800" dirty="0">
                <a:latin typeface="Times New Roman" panose="02020603050405020304" pitchFamily="18" charset="0"/>
                <a:cs typeface="Times New Roman" panose="02020603050405020304" pitchFamily="18" charset="0"/>
              </a:rPr>
              <a:t>	Ziraat mesleği, mevcut meslekler içinde ilgilendiği konular itibariyle hemen hemen en zengin mesleklerin başında gelme özelliğine sahiptir. Bir ziraat fakültesi mensubunun bilmesi gereken alanlar içinde fizik, kimya, matematik, biyoloji, jeoloji, gibi temel bilimler yanında temel ekonomik ve sosyal bilgiler de vardır.</a:t>
            </a:r>
          </a:p>
          <a:p>
            <a:pPr algn="just"/>
            <a:r>
              <a:rPr lang="tr-TR" sz="2800" dirty="0">
                <a:latin typeface="Times New Roman" panose="02020603050405020304" pitchFamily="18" charset="0"/>
                <a:cs typeface="Times New Roman" panose="02020603050405020304" pitchFamily="18" charset="0"/>
              </a:rPr>
              <a:t>Ziraat Fakültelerinden </a:t>
            </a:r>
            <a:r>
              <a:rPr lang="tr-TR" sz="2800" b="1" dirty="0">
                <a:solidFill>
                  <a:srgbClr val="FF0000"/>
                </a:solidFill>
                <a:latin typeface="Times New Roman" panose="02020603050405020304" pitchFamily="18" charset="0"/>
                <a:cs typeface="Times New Roman" panose="02020603050405020304" pitchFamily="18" charset="0"/>
              </a:rPr>
              <a:t>“Ziraat Mühendisi” </a:t>
            </a:r>
            <a:r>
              <a:rPr lang="tr-TR" sz="2800" dirty="0">
                <a:latin typeface="Times New Roman" panose="02020603050405020304" pitchFamily="18" charset="0"/>
                <a:cs typeface="Times New Roman" panose="02020603050405020304" pitchFamily="18" charset="0"/>
              </a:rPr>
              <a:t>veya </a:t>
            </a:r>
            <a:r>
              <a:rPr lang="tr-TR" sz="2800" b="1" dirty="0">
                <a:solidFill>
                  <a:srgbClr val="FF0000"/>
                </a:solidFill>
                <a:latin typeface="Times New Roman" panose="02020603050405020304" pitchFamily="18" charset="0"/>
                <a:cs typeface="Times New Roman" panose="02020603050405020304" pitchFamily="18" charset="0"/>
              </a:rPr>
              <a:t>“Gıda Mühendisi” </a:t>
            </a:r>
            <a:r>
              <a:rPr lang="tr-TR" sz="2800" dirty="0">
                <a:latin typeface="Times New Roman" panose="02020603050405020304" pitchFamily="18" charset="0"/>
                <a:cs typeface="Times New Roman" panose="02020603050405020304" pitchFamily="18" charset="0"/>
              </a:rPr>
              <a:t>veya </a:t>
            </a:r>
            <a:r>
              <a:rPr lang="tr-TR" sz="2800" b="1" dirty="0">
                <a:solidFill>
                  <a:srgbClr val="FF0000"/>
                </a:solidFill>
                <a:latin typeface="Times New Roman" panose="02020603050405020304" pitchFamily="18" charset="0"/>
                <a:cs typeface="Times New Roman" panose="02020603050405020304" pitchFamily="18" charset="0"/>
              </a:rPr>
              <a:t>“Peyzaj Mimarı” </a:t>
            </a:r>
            <a:r>
              <a:rPr lang="tr-TR" sz="2800" dirty="0">
                <a:latin typeface="Times New Roman" panose="02020603050405020304" pitchFamily="18" charset="0"/>
                <a:cs typeface="Times New Roman" panose="02020603050405020304" pitchFamily="18" charset="0"/>
              </a:rPr>
              <a:t>olarak mezun olan bireyler konuları itibariyle birçok çalışma alanı ve meslek dalı ile </a:t>
            </a:r>
            <a:r>
              <a:rPr lang="tr-TR" sz="2800" b="1" dirty="0">
                <a:latin typeface="Times New Roman" panose="02020603050405020304" pitchFamily="18" charset="0"/>
                <a:cs typeface="Times New Roman" panose="02020603050405020304" pitchFamily="18" charset="0"/>
              </a:rPr>
              <a:t>(tıp, veteriner, gıda sanayi, ilaç sanayii, kimya sanayi, giyim sanayi, mimarlık, inşaat mühendisliği, makina mühendisliği, genetik mühendisliği, çevre mühendisliği, orman mühendisliği, vb.) </a:t>
            </a:r>
            <a:r>
              <a:rPr lang="tr-TR" sz="2800" dirty="0">
                <a:latin typeface="Times New Roman" panose="02020603050405020304" pitchFamily="18" charset="0"/>
                <a:cs typeface="Times New Roman" panose="02020603050405020304" pitchFamily="18" charset="0"/>
              </a:rPr>
              <a:t>çok yakın işbirliği içindedir.</a:t>
            </a:r>
          </a:p>
        </p:txBody>
      </p:sp>
    </p:spTree>
    <p:extLst>
      <p:ext uri="{BB962C8B-B14F-4D97-AF65-F5344CB8AC3E}">
        <p14:creationId xmlns:p14="http://schemas.microsoft.com/office/powerpoint/2010/main" val="12830704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3200" dirty="0">
                <a:latin typeface="Times New Roman" panose="02020603050405020304" pitchFamily="18" charset="0"/>
                <a:cs typeface="Times New Roman" panose="02020603050405020304" pitchFamily="18" charset="0"/>
              </a:rPr>
              <a:t>	Konularına göre ziraat fakültesi mezunları ilgili diğer mesleklerde de lisansüstü çalışma yapabilmekte; aynı şekilde diğer fakültelerden mezun olanlar da ziraat fakültelerinin ilgili anabilim dallarında lisansüstü çalışma yapabilmektedirler.</a:t>
            </a:r>
          </a:p>
          <a:p>
            <a:pPr algn="just"/>
            <a:r>
              <a:rPr lang="tr-TR" sz="3200" dirty="0">
                <a:latin typeface="Times New Roman" panose="02020603050405020304" pitchFamily="18" charset="0"/>
                <a:cs typeface="Times New Roman" panose="02020603050405020304" pitchFamily="18" charset="0"/>
              </a:rPr>
              <a:t>Aynı şekilde, ziraat fakültelerinden mezun olanlar için diğer birçok fakülte mezunlarına göre daha geniş bir iş yelpazesi söz konusu olabilmektedir.</a:t>
            </a:r>
          </a:p>
        </p:txBody>
      </p:sp>
    </p:spTree>
    <p:extLst>
      <p:ext uri="{BB962C8B-B14F-4D97-AF65-F5344CB8AC3E}">
        <p14:creationId xmlns:p14="http://schemas.microsoft.com/office/powerpoint/2010/main" val="369772188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fontScale="70000" lnSpcReduction="20000"/>
          </a:bodyPr>
          <a:lstStyle/>
          <a:p>
            <a:pPr algn="just"/>
            <a:r>
              <a:rPr lang="tr-TR" sz="2800" dirty="0">
                <a:latin typeface="Times New Roman" panose="02020603050405020304" pitchFamily="18" charset="0"/>
                <a:cs typeface="Times New Roman" panose="02020603050405020304" pitchFamily="18" charset="0"/>
              </a:rPr>
              <a:t>Ziraat Fakülteleri’nin bu günkü mevcut eğitim sistemine göre, </a:t>
            </a:r>
          </a:p>
          <a:p>
            <a:pPr algn="just"/>
            <a:r>
              <a:rPr lang="tr-TR" sz="2800" dirty="0">
                <a:latin typeface="Times New Roman" panose="02020603050405020304" pitchFamily="18" charset="0"/>
                <a:cs typeface="Times New Roman" panose="02020603050405020304" pitchFamily="18" charset="0"/>
              </a:rPr>
              <a:t>“Bahçe Bitkileri”,</a:t>
            </a:r>
          </a:p>
          <a:p>
            <a:pPr algn="just"/>
            <a:r>
              <a:rPr lang="tr-TR" sz="2800" dirty="0">
                <a:latin typeface="Times New Roman" panose="02020603050405020304" pitchFamily="18" charset="0"/>
                <a:cs typeface="Times New Roman" panose="02020603050405020304" pitchFamily="18" charset="0"/>
              </a:rPr>
              <a:t>“Tarla Bitkileri”,</a:t>
            </a:r>
          </a:p>
          <a:p>
            <a:pPr algn="just"/>
            <a:r>
              <a:rPr lang="tr-TR" sz="2800" dirty="0">
                <a:latin typeface="Times New Roman" panose="02020603050405020304" pitchFamily="18" charset="0"/>
                <a:cs typeface="Times New Roman" panose="02020603050405020304" pitchFamily="18" charset="0"/>
              </a:rPr>
              <a:t>Bitki Koruma”,</a:t>
            </a:r>
          </a:p>
          <a:p>
            <a:pPr algn="just"/>
            <a:r>
              <a:rPr lang="tr-TR" sz="2800" dirty="0">
                <a:latin typeface="Times New Roman" panose="02020603050405020304" pitchFamily="18" charset="0"/>
                <a:cs typeface="Times New Roman" panose="02020603050405020304" pitchFamily="18" charset="0"/>
              </a:rPr>
              <a:t>“Toprak”,</a:t>
            </a:r>
          </a:p>
          <a:p>
            <a:pPr algn="just"/>
            <a:r>
              <a:rPr lang="tr-TR" sz="2800" dirty="0">
                <a:latin typeface="Times New Roman" panose="02020603050405020304" pitchFamily="18" charset="0"/>
                <a:cs typeface="Times New Roman" panose="02020603050405020304" pitchFamily="18" charset="0"/>
              </a:rPr>
              <a:t>“Tarım Ekonomisi”,</a:t>
            </a:r>
          </a:p>
          <a:p>
            <a:pPr algn="just"/>
            <a:r>
              <a:rPr lang="tr-TR" sz="2800" dirty="0">
                <a:latin typeface="Times New Roman" panose="02020603050405020304" pitchFamily="18" charset="0"/>
                <a:cs typeface="Times New Roman" panose="02020603050405020304" pitchFamily="18" charset="0"/>
              </a:rPr>
              <a:t>“Zootekni”, </a:t>
            </a:r>
          </a:p>
          <a:p>
            <a:pPr algn="just"/>
            <a:r>
              <a:rPr lang="tr-TR" sz="2800" dirty="0">
                <a:latin typeface="Times New Roman" panose="02020603050405020304" pitchFamily="18" charset="0"/>
                <a:cs typeface="Times New Roman" panose="02020603050405020304" pitchFamily="18" charset="0"/>
              </a:rPr>
              <a:t>“Tarım Makinaları”,</a:t>
            </a:r>
          </a:p>
          <a:p>
            <a:pPr algn="just"/>
            <a:r>
              <a:rPr lang="tr-TR" sz="2800" dirty="0">
                <a:latin typeface="Times New Roman" panose="02020603050405020304" pitchFamily="18" charset="0"/>
                <a:cs typeface="Times New Roman" panose="02020603050405020304" pitchFamily="18" charset="0"/>
              </a:rPr>
              <a:t>“Tarımsal Yapılar ve Sulama”, </a:t>
            </a:r>
          </a:p>
          <a:p>
            <a:pPr algn="just"/>
            <a:r>
              <a:rPr lang="tr-TR" sz="2800" dirty="0">
                <a:latin typeface="Times New Roman" panose="02020603050405020304" pitchFamily="18" charset="0"/>
                <a:cs typeface="Times New Roman" panose="02020603050405020304" pitchFamily="18" charset="0"/>
              </a:rPr>
              <a:t>“Gıda Mühendisliği”,</a:t>
            </a:r>
          </a:p>
          <a:p>
            <a:pPr algn="just"/>
            <a:r>
              <a:rPr lang="tr-TR" sz="2800" dirty="0">
                <a:latin typeface="Times New Roman" panose="02020603050405020304" pitchFamily="18" charset="0"/>
                <a:cs typeface="Times New Roman" panose="02020603050405020304" pitchFamily="18" charset="0"/>
              </a:rPr>
              <a:t>“Peyzaj Mimarlığı” ,</a:t>
            </a:r>
          </a:p>
          <a:p>
            <a:pPr algn="just"/>
            <a:r>
              <a:rPr lang="tr-TR" sz="2800" dirty="0">
                <a:latin typeface="Times New Roman" panose="02020603050405020304" pitchFamily="18" charset="0"/>
                <a:cs typeface="Times New Roman" panose="02020603050405020304" pitchFamily="18" charset="0"/>
              </a:rPr>
              <a:t>“Süt Teknolojisi”,</a:t>
            </a:r>
          </a:p>
          <a:p>
            <a:pPr algn="just"/>
            <a:r>
              <a:rPr lang="tr-TR" sz="2800" dirty="0">
                <a:latin typeface="Times New Roman" panose="02020603050405020304" pitchFamily="18" charset="0"/>
                <a:cs typeface="Times New Roman" panose="02020603050405020304" pitchFamily="18" charset="0"/>
              </a:rPr>
              <a:t>“Su Ürünleri”,</a:t>
            </a:r>
          </a:p>
          <a:p>
            <a:pPr algn="just"/>
            <a:r>
              <a:rPr lang="tr-TR" sz="2800" dirty="0">
                <a:latin typeface="Times New Roman" panose="02020603050405020304" pitchFamily="18" charset="0"/>
                <a:cs typeface="Times New Roman" panose="02020603050405020304" pitchFamily="18" charset="0"/>
              </a:rPr>
              <a:t>“Deri Teknolojisi” gibi bölümler ve alt programları bulunmaktadır. </a:t>
            </a:r>
          </a:p>
          <a:p>
            <a:pPr algn="just"/>
            <a:r>
              <a:rPr lang="tr-TR" sz="2800" dirty="0">
                <a:latin typeface="Times New Roman" panose="02020603050405020304" pitchFamily="18" charset="0"/>
                <a:cs typeface="Times New Roman" panose="02020603050405020304" pitchFamily="18" charset="0"/>
              </a:rPr>
              <a:t>	Bazı batı ülkelerinde bu programlar daha da zenginleşmiş ve yeni mesleklerin doğmasına öncülük etmiştir. </a:t>
            </a:r>
            <a:r>
              <a:rPr lang="tr-TR" sz="2800" b="1" dirty="0" err="1">
                <a:latin typeface="Times New Roman" panose="02020603050405020304" pitchFamily="18" charset="0"/>
                <a:cs typeface="Times New Roman" panose="02020603050405020304" pitchFamily="18" charset="0"/>
              </a:rPr>
              <a:t>Kalifornia</a:t>
            </a:r>
            <a:r>
              <a:rPr lang="tr-TR" sz="2800" b="1" dirty="0">
                <a:latin typeface="Times New Roman" panose="02020603050405020304" pitchFamily="18" charset="0"/>
                <a:cs typeface="Times New Roman" panose="02020603050405020304" pitchFamily="18" charset="0"/>
              </a:rPr>
              <a:t> Üniversitesi’nde </a:t>
            </a:r>
            <a:r>
              <a:rPr lang="tr-TR" sz="2800" dirty="0">
                <a:latin typeface="Times New Roman" panose="02020603050405020304" pitchFamily="18" charset="0"/>
                <a:cs typeface="Times New Roman" panose="02020603050405020304" pitchFamily="18" charset="0"/>
              </a:rPr>
              <a:t>bulunan bölüm ve programlar bu konuda bir fikir edinmek için güzel bir örnektir.</a:t>
            </a:r>
          </a:p>
        </p:txBody>
      </p:sp>
    </p:spTree>
    <p:extLst>
      <p:ext uri="{BB962C8B-B14F-4D97-AF65-F5344CB8AC3E}">
        <p14:creationId xmlns:p14="http://schemas.microsoft.com/office/powerpoint/2010/main" val="50570430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lstStyle/>
          <a:p>
            <a:endParaRPr lang="tr-TR" dirty="0"/>
          </a:p>
        </p:txBody>
      </p:sp>
      <p:pic>
        <p:nvPicPr>
          <p:cNvPr id="4" name="Resim 3">
            <a:extLst>
              <a:ext uri="{FF2B5EF4-FFF2-40B4-BE49-F238E27FC236}">
                <a16:creationId xmlns:a16="http://schemas.microsoft.com/office/drawing/2014/main" id="{2F571372-1406-452E-8C69-C5AEBAFF8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832" y="0"/>
            <a:ext cx="8681884" cy="6858000"/>
          </a:xfrm>
          <a:prstGeom prst="rect">
            <a:avLst/>
          </a:prstGeom>
        </p:spPr>
      </p:pic>
    </p:spTree>
    <p:extLst>
      <p:ext uri="{BB962C8B-B14F-4D97-AF65-F5344CB8AC3E}">
        <p14:creationId xmlns:p14="http://schemas.microsoft.com/office/powerpoint/2010/main" val="9117963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3200" dirty="0">
                <a:latin typeface="Times New Roman" panose="02020603050405020304" pitchFamily="18" charset="0"/>
                <a:cs typeface="Times New Roman" panose="02020603050405020304" pitchFamily="18" charset="0"/>
              </a:rPr>
              <a:t>	Bir önceki slaytta açıklandığı gibi, birçok bilim alanını bünyesinde bulunduran ve yeni meslekler doğurmuş bulunan ziraat fakültelerinde </a:t>
            </a:r>
            <a:r>
              <a:rPr lang="tr-TR" sz="3200" b="1" dirty="0">
                <a:latin typeface="Times New Roman" panose="02020603050405020304" pitchFamily="18" charset="0"/>
                <a:cs typeface="Times New Roman" panose="02020603050405020304" pitchFamily="18" charset="0"/>
              </a:rPr>
              <a:t>“temel etik yaklaşım” </a:t>
            </a:r>
            <a:r>
              <a:rPr lang="tr-TR" sz="3200" dirty="0">
                <a:latin typeface="Times New Roman" panose="02020603050405020304" pitchFamily="18" charset="0"/>
                <a:cs typeface="Times New Roman" panose="02020603050405020304" pitchFamily="18" charset="0"/>
              </a:rPr>
              <a:t>konu uzmanlığına ve bilgiye saygılı olmaktır.</a:t>
            </a:r>
          </a:p>
          <a:p>
            <a:pPr algn="just"/>
            <a:r>
              <a:rPr lang="tr-TR" sz="3200" dirty="0">
                <a:latin typeface="Times New Roman" panose="02020603050405020304" pitchFamily="18" charset="0"/>
                <a:cs typeface="Times New Roman" panose="02020603050405020304" pitchFamily="18" charset="0"/>
              </a:rPr>
              <a:t>	Bir diğer dikkate alınması gerekli konu da, ziraat fakültesi mezunlarının diğer meslek dalları ile olan ilişkileri itibariyle </a:t>
            </a:r>
            <a:r>
              <a:rPr lang="tr-TR" sz="3200" b="1" dirty="0">
                <a:latin typeface="Times New Roman" panose="02020603050405020304" pitchFamily="18" charset="0"/>
                <a:cs typeface="Times New Roman" panose="02020603050405020304" pitchFamily="18" charset="0"/>
              </a:rPr>
              <a:t>bencil yaklaşımlarda</a:t>
            </a:r>
            <a:r>
              <a:rPr lang="tr-TR" sz="3200" dirty="0">
                <a:latin typeface="Times New Roman" panose="02020603050405020304" pitchFamily="18" charset="0"/>
                <a:cs typeface="Times New Roman" panose="02020603050405020304" pitchFamily="18" charset="0"/>
              </a:rPr>
              <a:t> bulunmayıp çok daha dikkatli, saygılı ve objektif olarak saygınlıklarını korumalarıdır.</a:t>
            </a:r>
          </a:p>
        </p:txBody>
      </p:sp>
    </p:spTree>
    <p:extLst>
      <p:ext uri="{BB962C8B-B14F-4D97-AF65-F5344CB8AC3E}">
        <p14:creationId xmlns:p14="http://schemas.microsoft.com/office/powerpoint/2010/main" val="66701294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b="1" dirty="0">
                <a:latin typeface="Times New Roman" panose="02020603050405020304" pitchFamily="18" charset="0"/>
                <a:cs typeface="Times New Roman" panose="02020603050405020304" pitchFamily="18" charset="0"/>
              </a:rPr>
              <a:t>6.2. Bilimsel Araştırmalar Açısından</a:t>
            </a:r>
          </a:p>
          <a:p>
            <a:pPr algn="just"/>
            <a:r>
              <a:rPr lang="tr-TR" sz="2800" dirty="0">
                <a:latin typeface="Times New Roman" panose="02020603050405020304" pitchFamily="18" charset="0"/>
                <a:cs typeface="Times New Roman" panose="02020603050405020304" pitchFamily="18" charset="0"/>
              </a:rPr>
              <a:t>	Diğer taraftan, meslek ahlakının yanında, ancak biraz daha farklı özellikleri ile “bilim” olgusunun “ahlak” alanındaki etkisi; ya da “ahlak” duygu ve kurallarının “bilim” üzerindeki etkisi ne olabilir? İlk görünüşte pek fazla bir fark yok gibi gelse de; bu konuda da çok yönlü ve karşılıklı etkileşimlerin “bilimsel etiğin” oluşmasında büyük ağırlığı vardır.</a:t>
            </a:r>
          </a:p>
        </p:txBody>
      </p:sp>
    </p:spTree>
    <p:extLst>
      <p:ext uri="{BB962C8B-B14F-4D97-AF65-F5344CB8AC3E}">
        <p14:creationId xmlns:p14="http://schemas.microsoft.com/office/powerpoint/2010/main" val="78405039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dirty="0">
                <a:latin typeface="Times New Roman" panose="02020603050405020304" pitchFamily="18" charset="0"/>
                <a:cs typeface="Times New Roman" panose="02020603050405020304" pitchFamily="18" charset="0"/>
              </a:rPr>
              <a:t>	Konunun, eskilerden bugüne incelenmesinde, bir grubun “bilimin ahlaka aykırı olduğu” ve bazı sonuçlarının insanlığın kötülüğüne olduğunu belirterek; insanı makineye köle ettiğini, kin ve budalalığın eline silah verdiğini, insanların iyiliğine çalışır göründüğü zaman bile, lüksü, açgözlülüğü, doymazlığı daha da arttırdığını iddia ettiği görülmektedir. Keza, bu grup, “bilimden sıkı bir düzen beklemek yerine, insanların bilimi sıkı bir düzene koyması gerekir” şeklinde bir savunma yapmaktadırlar.</a:t>
            </a:r>
            <a:endParaRPr lang="tr-TR" sz="2800" dirty="0"/>
          </a:p>
        </p:txBody>
      </p:sp>
    </p:spTree>
    <p:extLst>
      <p:ext uri="{BB962C8B-B14F-4D97-AF65-F5344CB8AC3E}">
        <p14:creationId xmlns:p14="http://schemas.microsoft.com/office/powerpoint/2010/main" val="3669712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lstStyle/>
          <a:p>
            <a:pPr algn="just"/>
            <a:r>
              <a:rPr lang="tr-TR" dirty="0"/>
              <a:t>Türkiye Cumhuriyetinin kurulmasından sonra, Türk tarımında ve tarım eğitiminde çok ciddi gelişmeler kaydedilmiş ve atılımlar yapılmıştır. Bu konudaki en büyük adım, 1933 yılında Ankara’da “Yüksek Ziraat Enstitüsü (YZE)” nün kurulması ile atılmıştır. Böylece, Türkiye’deki tarımsal faaliyetlerin bilimsel ve teknik anlamda gelişmesinin önü açılmış ve 20. yüzyılın koşullarına uygun çalışmalar gerçekleştirilmeye başlanmıştır.</a:t>
            </a:r>
          </a:p>
          <a:p>
            <a:pPr algn="just"/>
            <a:r>
              <a:rPr lang="tr-TR" dirty="0"/>
              <a:t>“Yüksek Ziraat Enstitüsü”, 1946 yılında </a:t>
            </a:r>
            <a:r>
              <a:rPr lang="tr-TR" b="1" dirty="0"/>
              <a:t>Ankara Üniversitesi</a:t>
            </a:r>
            <a:r>
              <a:rPr lang="tr-TR" dirty="0"/>
              <a:t>’nin kuruluşu ile birlikte </a:t>
            </a:r>
            <a:r>
              <a:rPr lang="tr-TR" b="1" dirty="0"/>
              <a:t>1948</a:t>
            </a:r>
            <a:r>
              <a:rPr lang="tr-TR" dirty="0"/>
              <a:t>’de </a:t>
            </a:r>
            <a:r>
              <a:rPr lang="tr-TR" b="1" dirty="0"/>
              <a:t>“Ziraat </a:t>
            </a:r>
            <a:r>
              <a:rPr lang="tr-TR" b="1" dirty="0" err="1"/>
              <a:t>Fakültesi”</a:t>
            </a:r>
            <a:r>
              <a:rPr lang="tr-TR" dirty="0" err="1"/>
              <a:t>ne</a:t>
            </a:r>
            <a:r>
              <a:rPr lang="tr-TR" dirty="0"/>
              <a:t> dönüşmüştür. Daha sonra 1955’de İzmir’de, 1958’de Erzurum’da, 1967’de Adana’da ve 1976’da Samsun’da kurulan Ziraat Fakültelerini 1980’den sonra kurulan 18 Ziraat Fakültesi izlemiştir.</a:t>
            </a:r>
          </a:p>
          <a:p>
            <a:pPr algn="just"/>
            <a:r>
              <a:rPr lang="tr-TR" dirty="0"/>
              <a:t>Bugün Türkiye’de birçok Ziraat Fakültesi vardır. </a:t>
            </a:r>
          </a:p>
        </p:txBody>
      </p:sp>
    </p:spTree>
    <p:extLst>
      <p:ext uri="{BB962C8B-B14F-4D97-AF65-F5344CB8AC3E}">
        <p14:creationId xmlns:p14="http://schemas.microsoft.com/office/powerpoint/2010/main" val="170609142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dirty="0">
                <a:latin typeface="Times New Roman" panose="02020603050405020304" pitchFamily="18" charset="0"/>
                <a:cs typeface="Times New Roman" panose="02020603050405020304" pitchFamily="18" charset="0"/>
              </a:rPr>
              <a:t>	Bunun yanında diğer bir grup ise, “bilimi suçlamamakta ve bilim sonucu teknik bilgilerin arttığı, ekonomik, sosyal, sağlık ve kültürel boyutlarda önemli yararların olduğunu” belirtmektedirler. Bu arada, bilimin birçok yönü ile “ahlaka aykırı değil”, fakat “ahlak dışı” olabilse de yararlı olduğunu kabul etmektedirler.</a:t>
            </a:r>
            <a:endParaRPr lang="tr-TR" sz="2800" dirty="0"/>
          </a:p>
        </p:txBody>
      </p:sp>
    </p:spTree>
    <p:extLst>
      <p:ext uri="{BB962C8B-B14F-4D97-AF65-F5344CB8AC3E}">
        <p14:creationId xmlns:p14="http://schemas.microsoft.com/office/powerpoint/2010/main" val="182328670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dirty="0">
                <a:latin typeface="Times New Roman" panose="02020603050405020304" pitchFamily="18" charset="0"/>
                <a:cs typeface="Times New Roman" panose="02020603050405020304" pitchFamily="18" charset="0"/>
              </a:rPr>
              <a:t>	Bu iki karşı düşünce pratik ve objektif değerlendirildiğinde, bilimin büyük yara aldığı görülür. Gerçek böyle değildir. Bilimi ahlakın dışında veya ona karşı saymak büyük hatadır. Zira, bilim ve ahlak kavramları temelde birbirini tamamladığı gibi insan aklı bunları yönlendirir. </a:t>
            </a:r>
          </a:p>
        </p:txBody>
      </p:sp>
    </p:spTree>
    <p:extLst>
      <p:ext uri="{BB962C8B-B14F-4D97-AF65-F5344CB8AC3E}">
        <p14:creationId xmlns:p14="http://schemas.microsoft.com/office/powerpoint/2010/main" val="29761193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3200" dirty="0">
                <a:latin typeface="Times New Roman" panose="02020603050405020304" pitchFamily="18" charset="0"/>
                <a:cs typeface="Times New Roman" panose="02020603050405020304" pitchFamily="18" charset="0"/>
              </a:rPr>
              <a:t>	Geçmiş zamanlardaki, çeşitli toplum ve şartlar altında yapılan birçok daha başka örnekler vererek bilim ve ahlakın sosyolojik ve </a:t>
            </a:r>
            <a:r>
              <a:rPr lang="tr-TR" sz="3200" dirty="0" err="1">
                <a:latin typeface="Times New Roman" panose="02020603050405020304" pitchFamily="18" charset="0"/>
                <a:cs typeface="Times New Roman" panose="02020603050405020304" pitchFamily="18" charset="0"/>
              </a:rPr>
              <a:t>felsefik</a:t>
            </a:r>
            <a:r>
              <a:rPr lang="tr-TR" sz="3200" dirty="0">
                <a:latin typeface="Times New Roman" panose="02020603050405020304" pitchFamily="18" charset="0"/>
                <a:cs typeface="Times New Roman" panose="02020603050405020304" pitchFamily="18" charset="0"/>
              </a:rPr>
              <a:t> bağları açıklanabilir. Bütün bunları bir tarafa bırakarak ve felsefi boyutunun gerekli kısımlarını alarak yapılacak bir tanımlamada, bilimin, “insanoğlunun toplum yaşantısındaki tüm alanlarda, yeniliklere, ileriye, daha iyiye, ideale doğru yüzyıllar boyu giden uygarlık çabasında kültür denilen toplumsal değeri oluşturan temel ve başta gelen faktörlerden biri olduğu” görülmektedir (</a:t>
            </a:r>
            <a:r>
              <a:rPr lang="tr-TR" sz="3200" dirty="0" err="1">
                <a:latin typeface="Times New Roman" panose="02020603050405020304" pitchFamily="18" charset="0"/>
                <a:cs typeface="Times New Roman" panose="02020603050405020304" pitchFamily="18" charset="0"/>
              </a:rPr>
              <a:t>İzveren</a:t>
            </a:r>
            <a:r>
              <a:rPr lang="tr-TR" sz="3200" dirty="0">
                <a:latin typeface="Times New Roman" panose="02020603050405020304" pitchFamily="18" charset="0"/>
                <a:cs typeface="Times New Roman" panose="02020603050405020304" pitchFamily="18" charset="0"/>
              </a:rPr>
              <a:t> 1980).</a:t>
            </a:r>
            <a:endParaRPr lang="tr-TR" sz="3200" dirty="0"/>
          </a:p>
        </p:txBody>
      </p:sp>
    </p:spTree>
    <p:extLst>
      <p:ext uri="{BB962C8B-B14F-4D97-AF65-F5344CB8AC3E}">
        <p14:creationId xmlns:p14="http://schemas.microsoft.com/office/powerpoint/2010/main" val="188427663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lstStyle/>
          <a:p>
            <a:pPr algn="just"/>
            <a:r>
              <a:rPr lang="tr-TR" dirty="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Keza, “insanın, evreni, kendini, çevresini ve nihayet gerçeği öğrenme eğilimi ve içgüdüsü, onun düşünme gücüne özgü bir niteliği ve yeteneğidir. Tüm bu çabalar ve elde edilen sonuç (yani insanoğlunun aklını kullanarak elde ettiği) gerçek bilimdir” (</a:t>
            </a:r>
            <a:r>
              <a:rPr lang="tr-TR" sz="2800" dirty="0" err="1">
                <a:latin typeface="Times New Roman" panose="02020603050405020304" pitchFamily="18" charset="0"/>
                <a:cs typeface="Times New Roman" panose="02020603050405020304" pitchFamily="18" charset="0"/>
              </a:rPr>
              <a:t>İzveren</a:t>
            </a:r>
            <a:r>
              <a:rPr lang="tr-TR" sz="2800" dirty="0">
                <a:latin typeface="Times New Roman" panose="02020603050405020304" pitchFamily="18" charset="0"/>
                <a:cs typeface="Times New Roman" panose="02020603050405020304" pitchFamily="18" charset="0"/>
              </a:rPr>
              <a:t> 1980).</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137168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lstStyle/>
          <a:p>
            <a:pPr algn="just"/>
            <a:r>
              <a:rPr lang="tr-TR" dirty="0">
                <a:latin typeface="Times New Roman" panose="02020603050405020304" pitchFamily="18" charset="0"/>
                <a:cs typeface="Times New Roman" panose="02020603050405020304" pitchFamily="18" charset="0"/>
              </a:rPr>
              <a:t>	Bilim, bilimsel yöntemlerle, yani yerine göre deney, gözlem veya düşünce yolu ile kazanılan bilgileri düzenli biçimde birbirine bağlayan kendine özgü akıl çabasının ürünüdür. Gerçek bilim bu çabanın gereklerinin yerine getirilmesi ölçüsünde oluşur, yücelir ve yaygınlaşır. Bilimsel çabanın gerekleri ise, buna yönelen “bilim adamı” dediğimiz kişinin yüklendiği özel anlamdaki ahlaki görev ve yükümlülüklerdir. Bunlar ise, “bilim ahlakı” kavramı içinde toplanan davranış ve kurallar dizisidir. Kişi, bu kural, görev ve yükümlülüklere uyduğu ölçüde bilim adamıdır ve </a:t>
            </a:r>
            <a:r>
              <a:rPr lang="tr-TR" dirty="0" err="1">
                <a:latin typeface="Times New Roman" panose="02020603050405020304" pitchFamily="18" charset="0"/>
                <a:cs typeface="Times New Roman" panose="02020603050405020304" pitchFamily="18" charset="0"/>
              </a:rPr>
              <a:t>dolayısıyle</a:t>
            </a:r>
            <a:r>
              <a:rPr lang="tr-TR" dirty="0">
                <a:latin typeface="Times New Roman" panose="02020603050405020304" pitchFamily="18" charset="0"/>
                <a:cs typeface="Times New Roman" panose="02020603050405020304" pitchFamily="18" charset="0"/>
              </a:rPr>
              <a:t> bilim ahlakına sahip olabilir. Bilim ahlakı, yüzyıllar boyu süregelen köklü bir uygarlık ve kültür ortamında geleneklerin oluşturduğu ve bu nedenle ancak uygar toplumlarda varlığı ve etkinliği hissedilen bir düzen faktörüdür. Gelişmemiş toplumlarda bilim ahlakından söz etmek güçtür. Zira, gerçek anlamda bilim ve bilim geleneği bulunmayan yerde, buna ilişkin ahlak kurallarının gelişmemesi doğaldır (</a:t>
            </a:r>
            <a:r>
              <a:rPr lang="tr-TR" dirty="0" err="1">
                <a:latin typeface="Times New Roman" panose="02020603050405020304" pitchFamily="18" charset="0"/>
                <a:cs typeface="Times New Roman" panose="02020603050405020304" pitchFamily="18" charset="0"/>
              </a:rPr>
              <a:t>İzveren</a:t>
            </a:r>
            <a:r>
              <a:rPr lang="tr-TR" dirty="0">
                <a:latin typeface="Times New Roman" panose="02020603050405020304" pitchFamily="18" charset="0"/>
                <a:cs typeface="Times New Roman" panose="02020603050405020304" pitchFamily="18" charset="0"/>
              </a:rPr>
              <a:t> 1980).</a:t>
            </a:r>
          </a:p>
        </p:txBody>
      </p:sp>
    </p:spTree>
    <p:extLst>
      <p:ext uri="{BB962C8B-B14F-4D97-AF65-F5344CB8AC3E}">
        <p14:creationId xmlns:p14="http://schemas.microsoft.com/office/powerpoint/2010/main" val="1783226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dirty="0">
                <a:latin typeface="Times New Roman" panose="02020603050405020304" pitchFamily="18" charset="0"/>
                <a:cs typeface="Times New Roman" panose="02020603050405020304" pitchFamily="18" charset="0"/>
              </a:rPr>
              <a:t>	Bilim ahlakı bilimsel çabayı, meslek olarak seçen kişiye, kendi akıl ve düşünce yeteneğini iyice araştırarak ve tartarak gerçekten gerekli niteliklere sahip olduğuna içtenlikle inandığı takdirde, bu meslekte kalabileceğini veya kalamayacağını itiraf ettirmeyi gerektirir. Bu gereklilik bilimsel onurun da ön koşuludur. Yani herkesin bilim adamı olma mecburiyeti yoktur. Bu ilke tüm diğer meslekler için de geçerlidir. Belirtilen ilke ve gerekliliklerin yerine getirilmemesi, aslında, bir taraftan bilim kurumlarına ve gerçek bilim adamlarına; diğer taraftan sosyal ahlak açısından topluma karşı işlenen en büyük suçtur.</a:t>
            </a:r>
          </a:p>
        </p:txBody>
      </p:sp>
    </p:spTree>
    <p:extLst>
      <p:ext uri="{BB962C8B-B14F-4D97-AF65-F5344CB8AC3E}">
        <p14:creationId xmlns:p14="http://schemas.microsoft.com/office/powerpoint/2010/main" val="8433591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dirty="0">
                <a:latin typeface="Times New Roman" panose="02020603050405020304" pitchFamily="18" charset="0"/>
                <a:cs typeface="Times New Roman" panose="02020603050405020304" pitchFamily="18" charset="0"/>
              </a:rPr>
              <a:t>	Daha somuta indirgeyerek örneklerle açıklanacak olursa, hangi alan ya da bilim dalı olursa olsun, bilimsel etiğin ya da ahlakın esas sorununun, “bilimsel araştırmalardaki dürüstlük” konusu olduğu görülür. Yani tıpkı meslek ahlakının özünde olan ve sonuç ürünü sunarken aranan çok yönlü ve özdeki kalite, burada da yani, bilimsel araştırmalarda da aranmaktadır. Araştırmalardan çıkan sonuçların, bilim çevrelerinde dikkat çekmek, kişiye şöhret ve para kazandırmak, çarpıcı sonuçlarla çeşitli iddialar ortaya atmak gibi gerçek bilimin dışında kalan amaçlara yöneltilmemesi gerekir. </a:t>
            </a:r>
          </a:p>
        </p:txBody>
      </p:sp>
    </p:spTree>
    <p:extLst>
      <p:ext uri="{BB962C8B-B14F-4D97-AF65-F5344CB8AC3E}">
        <p14:creationId xmlns:p14="http://schemas.microsoft.com/office/powerpoint/2010/main" val="23703475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lstStyle/>
          <a:p>
            <a:pPr algn="just"/>
            <a:r>
              <a:rPr lang="tr-TR" dirty="0">
                <a:latin typeface="Times New Roman" panose="02020603050405020304" pitchFamily="18" charset="0"/>
                <a:cs typeface="Times New Roman" panose="02020603050405020304" pitchFamily="18" charset="0"/>
              </a:rPr>
              <a:t>Daha açık bir izah ile, bu amaçlara göre bilimsel çalışmalar veya sonuçları yönlendirilemez. Bir bilimsel çalışmanın planlanmasından yayınlanmasına kadar geçen süreç içinde bilim alanının özelliğine göre; yürütülmesi ve değerlendirilmesindeki tüm objektif bilimsel kuralların uygulanması ve en ufak bir yapay yönlendirici, etki altında kalmadan sonuçların elde edilmesi şarttır. Tabii ki bu arada, ortaya konacak veya yürütülen araştırma konusunun değeri, ona yapılacak harcamalar ile elde edilecek sonuçların değer olup olmadığı ilişkisi de “bilimsel etik” içinde düşünülür.</a:t>
            </a:r>
            <a:endParaRPr lang="tr-TR" dirty="0"/>
          </a:p>
        </p:txBody>
      </p:sp>
    </p:spTree>
    <p:extLst>
      <p:ext uri="{BB962C8B-B14F-4D97-AF65-F5344CB8AC3E}">
        <p14:creationId xmlns:p14="http://schemas.microsoft.com/office/powerpoint/2010/main" val="98656061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lstStyle/>
          <a:p>
            <a:pPr algn="just"/>
            <a:r>
              <a:rPr lang="tr-TR" dirty="0">
                <a:latin typeface="Times New Roman" panose="02020603050405020304" pitchFamily="18" charset="0"/>
                <a:cs typeface="Times New Roman" panose="02020603050405020304" pitchFamily="18" charset="0"/>
              </a:rPr>
              <a:t>Diğer taraftan, bilimsel faaliyetlerin bütün yönlerinde topluma güven verilmesi; sonuç ne olursa olsun, gizleme, değiştirme, düzeltme gibi müdahaleler yerine olduğu gibi açıklanması; kişisel dünya görüşlerinin, siyasal düşüncelerin, ideolojilerin, duygusal yaklaşımların kesinlikle işe karıştırılmaması “bilimsel etik” olarak gerçek temel kurallardır. Dolayısıyla, bilimin berraklık ve şeffaflıktan başka; din, milliyet, renk, ırk veya herhangi başka bir etiketi yoktur. </a:t>
            </a:r>
            <a:r>
              <a:rPr lang="tr-TR" b="1" dirty="0">
                <a:latin typeface="Times New Roman" panose="02020603050405020304" pitchFamily="18" charset="0"/>
                <a:cs typeface="Times New Roman" panose="02020603050405020304" pitchFamily="18" charset="0"/>
              </a:rPr>
              <a:t>Bilim evrenseldir</a:t>
            </a:r>
            <a:r>
              <a:rPr lang="tr-TR"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6003440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lstStyle/>
          <a:p>
            <a:pPr algn="just"/>
            <a:r>
              <a:rPr lang="tr-TR" dirty="0">
                <a:latin typeface="Times New Roman" panose="02020603050405020304" pitchFamily="18" charset="0"/>
                <a:cs typeface="Times New Roman" panose="02020603050405020304" pitchFamily="18" charset="0"/>
              </a:rPr>
              <a:t>Öte yandan, bilimsel etiğin oluşmasındaki en çarpıcı sorunlardan biri de başkalarının fikirlerini, yazılarını, çalışmalarını, o kişiye atıf yapmadan, kendi fikri ya da çalışmasının sonuçları imiş gibi göstermek, hatta yayınlamak ve kullanmak, tam anlamıyla, bilimsel yanıltmadır. Bunlar, bilim etiğinden yoksunluğun tipik göstergeleridir. Bu tür davranışlara sapmanın tabii ki çok çeşitli faktörleri vardır. Örneğin, kişinin yeterli araştırma disiplininin olmayışı, gerekli bilimsel eğitim almayışı, kısa sürede yükselme hırsı, kıskançlık, dışarıdan daha başarılı tanınma ve prestij elde etme arzusu, daha fazla kazanç elde etme isteği gibi hususlar ilk akla gelen faktörlerdir (Kansu 1994).</a:t>
            </a:r>
          </a:p>
        </p:txBody>
      </p:sp>
    </p:spTree>
    <p:extLst>
      <p:ext uri="{BB962C8B-B14F-4D97-AF65-F5344CB8AC3E}">
        <p14:creationId xmlns:p14="http://schemas.microsoft.com/office/powerpoint/2010/main" val="4253595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4630993" cy="6508954"/>
          </a:xfrm>
        </p:spPr>
        <p:txBody>
          <a:bodyPr>
            <a:normAutofit fontScale="85000" lnSpcReduction="20000"/>
          </a:bodyPr>
          <a:lstStyle/>
          <a:p>
            <a:pPr algn="just"/>
            <a:endParaRPr lang="tr-TR" b="1" dirty="0"/>
          </a:p>
          <a:p>
            <a:pPr algn="just"/>
            <a:r>
              <a:rPr lang="tr-TR" sz="2400" b="1" dirty="0">
                <a:solidFill>
                  <a:srgbClr val="FF0000"/>
                </a:solidFill>
              </a:rPr>
              <a:t>Eğitim Yapan Ziraat Fakülteleri:</a:t>
            </a:r>
          </a:p>
          <a:p>
            <a:pPr algn="just"/>
            <a:r>
              <a:rPr lang="fi-FI" dirty="0"/>
              <a:t>• Ankara Üniversitesi, Ziraat Fakültesi, Ankara</a:t>
            </a:r>
          </a:p>
          <a:p>
            <a:pPr algn="just"/>
            <a:r>
              <a:rPr lang="tr-TR" dirty="0"/>
              <a:t>• Ege Üniversitesi, Ziraat Fakültesi, İzmir</a:t>
            </a:r>
          </a:p>
          <a:p>
            <a:pPr algn="just"/>
            <a:r>
              <a:rPr lang="tr-TR" dirty="0"/>
              <a:t>• Atatürk Üniversitesi, Ziraat Fakültesi, Erzurum</a:t>
            </a:r>
          </a:p>
          <a:p>
            <a:pPr algn="just"/>
            <a:r>
              <a:rPr lang="tr-TR" dirty="0"/>
              <a:t>• Çukurova Üniversitesi, Ziraat Fakültesi, Adana</a:t>
            </a:r>
          </a:p>
          <a:p>
            <a:pPr algn="just"/>
            <a:r>
              <a:rPr lang="tr-TR" dirty="0"/>
              <a:t>Uludağ Üniversitesi, Ziraat Fakültesi, Bursa</a:t>
            </a:r>
          </a:p>
          <a:p>
            <a:pPr algn="just"/>
            <a:r>
              <a:rPr lang="tr-TR" dirty="0"/>
              <a:t>• Akdeniz Üniversitesi, Ziraat Fakültesi, Antalya</a:t>
            </a:r>
          </a:p>
          <a:p>
            <a:pPr algn="just"/>
            <a:r>
              <a:rPr lang="tr-TR" dirty="0"/>
              <a:t>• Ondokuzmayıs Üniversitesi, Ziraat Fakültesi, Samsun</a:t>
            </a:r>
          </a:p>
          <a:p>
            <a:pPr algn="just"/>
            <a:r>
              <a:rPr lang="tr-TR" dirty="0"/>
              <a:t>• Trakya Üniversitesi, Tekirdağ Ziraat Fakültesi, Tekirdağ</a:t>
            </a:r>
          </a:p>
          <a:p>
            <a:pPr algn="just"/>
            <a:r>
              <a:rPr lang="tr-TR" dirty="0"/>
              <a:t>• Selçuk Üniversitesi, Ziraat Fakültesi, Konya</a:t>
            </a:r>
          </a:p>
          <a:p>
            <a:pPr algn="just"/>
            <a:r>
              <a:rPr lang="tr-TR" dirty="0"/>
              <a:t>• Süleyman Demirel Üniversitesi, Ziraat Fakültesi, Isparta</a:t>
            </a:r>
          </a:p>
          <a:p>
            <a:pPr algn="just"/>
            <a:r>
              <a:rPr lang="tr-TR" dirty="0"/>
              <a:t>• Gaziosmanpaşa Üniversitesi, Ziraat Fakültesi, Tokat</a:t>
            </a:r>
          </a:p>
          <a:p>
            <a:pPr algn="just"/>
            <a:r>
              <a:rPr lang="tr-TR" dirty="0"/>
              <a:t>• Adnan Menderes Üniversitesi, Ziraat Fakültesi, Aydın</a:t>
            </a:r>
          </a:p>
          <a:p>
            <a:pPr algn="just"/>
            <a:endParaRPr lang="tr-TR" dirty="0"/>
          </a:p>
        </p:txBody>
      </p:sp>
      <p:sp>
        <p:nvSpPr>
          <p:cNvPr id="2" name="Metin kutusu 1">
            <a:extLst>
              <a:ext uri="{FF2B5EF4-FFF2-40B4-BE49-F238E27FC236}">
                <a16:creationId xmlns:a16="http://schemas.microsoft.com/office/drawing/2014/main" id="{00E548D5-EB18-4795-9825-4CEAA2DF84AD}"/>
              </a:ext>
            </a:extLst>
          </p:cNvPr>
          <p:cNvSpPr txBox="1"/>
          <p:nvPr/>
        </p:nvSpPr>
        <p:spPr>
          <a:xfrm>
            <a:off x="5643716" y="334297"/>
            <a:ext cx="6322142" cy="6322180"/>
          </a:xfrm>
          <a:prstGeom prst="rect">
            <a:avLst/>
          </a:prstGeom>
          <a:noFill/>
        </p:spPr>
        <p:txBody>
          <a:bodyPr wrap="square" rtlCol="0">
            <a:spAutoFit/>
          </a:bodyPr>
          <a:lstStyle/>
          <a:p>
            <a:pPr algn="just">
              <a:lnSpc>
                <a:spcPct val="150000"/>
              </a:lnSpc>
            </a:pPr>
            <a:r>
              <a:rPr lang="tr-TR" dirty="0"/>
              <a:t>• </a:t>
            </a:r>
            <a:r>
              <a:rPr lang="tr-TR" dirty="0" err="1"/>
              <a:t>Onsekiz</a:t>
            </a:r>
            <a:r>
              <a:rPr lang="tr-TR" dirty="0"/>
              <a:t> Mart Üniversitesi, Ziraat Fakültesi, Çanakkale</a:t>
            </a:r>
          </a:p>
          <a:p>
            <a:pPr algn="just">
              <a:lnSpc>
                <a:spcPct val="150000"/>
              </a:lnSpc>
            </a:pPr>
            <a:r>
              <a:rPr lang="tr-TR" dirty="0"/>
              <a:t>• Harran Üniversitesi, Ziraat Fakültesi, Şanlıurfa</a:t>
            </a:r>
          </a:p>
          <a:p>
            <a:pPr algn="just">
              <a:lnSpc>
                <a:spcPct val="150000"/>
              </a:lnSpc>
            </a:pPr>
            <a:r>
              <a:rPr lang="tr-TR" dirty="0"/>
              <a:t>• Sütçü İmam Üniversitesi, Ziraat Fakültesi, Kahramanmaraş</a:t>
            </a:r>
          </a:p>
          <a:p>
            <a:pPr algn="just">
              <a:lnSpc>
                <a:spcPct val="150000"/>
              </a:lnSpc>
            </a:pPr>
            <a:r>
              <a:rPr lang="tr-TR" dirty="0"/>
              <a:t>• Mustafa Kemal Üniversitesi, Ziraat Fakültesi, Antakya</a:t>
            </a:r>
          </a:p>
          <a:p>
            <a:pPr algn="just">
              <a:lnSpc>
                <a:spcPct val="150000"/>
              </a:lnSpc>
            </a:pPr>
            <a:r>
              <a:rPr lang="tr-TR" dirty="0"/>
              <a:t>• Siirt Üniversitesi, Ziraat Fakültesi, Siirt</a:t>
            </a:r>
          </a:p>
          <a:p>
            <a:pPr algn="just">
              <a:lnSpc>
                <a:spcPct val="150000"/>
              </a:lnSpc>
            </a:pPr>
            <a:r>
              <a:rPr lang="tr-TR" dirty="0"/>
              <a:t>• Yüzüncü Yıl Üniversitesi, Ziraat Fakültesi, Van</a:t>
            </a:r>
          </a:p>
          <a:p>
            <a:pPr algn="just">
              <a:lnSpc>
                <a:spcPct val="150000"/>
              </a:lnSpc>
            </a:pPr>
            <a:r>
              <a:rPr lang="tr-TR" dirty="0"/>
              <a:t>• Dicle Üniversitesi, Ziraat Fakültesi, Diyarbakır</a:t>
            </a:r>
          </a:p>
          <a:p>
            <a:pPr algn="just">
              <a:lnSpc>
                <a:spcPct val="150000"/>
              </a:lnSpc>
            </a:pPr>
            <a:r>
              <a:rPr lang="tr-TR" dirty="0"/>
              <a:t>• Karadeniz Teknik Üniversitesi, Ordu Ziraat Fakültesi, Ordu</a:t>
            </a:r>
          </a:p>
          <a:p>
            <a:pPr algn="just">
              <a:lnSpc>
                <a:spcPct val="150000"/>
              </a:lnSpc>
            </a:pPr>
            <a:r>
              <a:rPr lang="tr-TR" dirty="0"/>
              <a:t>• Osmangazi Üniversitesi, Ziraat Fakültesi, Eskişehir</a:t>
            </a:r>
          </a:p>
          <a:p>
            <a:pPr algn="just">
              <a:lnSpc>
                <a:spcPct val="150000"/>
              </a:lnSpc>
            </a:pPr>
            <a:r>
              <a:rPr lang="tr-TR" dirty="0"/>
              <a:t>• Bingöl Ziraat Fakültesi, Bingöl</a:t>
            </a:r>
          </a:p>
          <a:p>
            <a:pPr algn="just">
              <a:lnSpc>
                <a:spcPct val="150000"/>
              </a:lnSpc>
            </a:pPr>
            <a:r>
              <a:rPr lang="tr-TR" sz="2000" b="1" dirty="0">
                <a:solidFill>
                  <a:srgbClr val="FF0000"/>
                </a:solidFill>
              </a:rPr>
              <a:t>Eğitim Yapmayan Ziraat Fakülteleri:</a:t>
            </a:r>
          </a:p>
          <a:p>
            <a:pPr algn="just">
              <a:lnSpc>
                <a:spcPct val="150000"/>
              </a:lnSpc>
            </a:pPr>
            <a:r>
              <a:rPr lang="tr-TR" dirty="0"/>
              <a:t>• Erciyes Üniversitesi, </a:t>
            </a:r>
            <a:r>
              <a:rPr lang="tr-TR" dirty="0" err="1"/>
              <a:t>Seyrani</a:t>
            </a:r>
            <a:r>
              <a:rPr lang="tr-TR" dirty="0"/>
              <a:t> Ziraat Fakültesi, Kayseri</a:t>
            </a:r>
          </a:p>
          <a:p>
            <a:pPr algn="just">
              <a:lnSpc>
                <a:spcPct val="150000"/>
              </a:lnSpc>
            </a:pPr>
            <a:r>
              <a:rPr lang="tr-TR" dirty="0"/>
              <a:t>• Kırşehir Ziraat Fakültesi, Kırşehir</a:t>
            </a:r>
          </a:p>
          <a:p>
            <a:pPr algn="just">
              <a:lnSpc>
                <a:spcPct val="150000"/>
              </a:lnSpc>
            </a:pPr>
            <a:r>
              <a:rPr lang="tr-TR" dirty="0"/>
              <a:t>• İnönü Üniversitesi, Ziraat Fakültesi, Malatya</a:t>
            </a:r>
          </a:p>
          <a:p>
            <a:pPr algn="just">
              <a:lnSpc>
                <a:spcPct val="150000"/>
              </a:lnSpc>
            </a:pPr>
            <a:r>
              <a:rPr lang="tr-TR" dirty="0"/>
              <a:t>• Yozgat Ziraat Fakültesi, Yozgat</a:t>
            </a:r>
          </a:p>
        </p:txBody>
      </p:sp>
    </p:spTree>
    <p:extLst>
      <p:ext uri="{BB962C8B-B14F-4D97-AF65-F5344CB8AC3E}">
        <p14:creationId xmlns:p14="http://schemas.microsoft.com/office/powerpoint/2010/main" val="161908519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dirty="0">
                <a:latin typeface="Times New Roman" panose="02020603050405020304" pitchFamily="18" charset="0"/>
                <a:cs typeface="Times New Roman" panose="02020603050405020304" pitchFamily="18" charset="0"/>
              </a:rPr>
              <a:t>	Bilimsel etiğin hiç bir tarafında yeri olmayan bu yaklaşımlar, “bilimsel hırsızlık”, “bilimsel korsanlık”, “bilimsel yalancılık”, “bilimsel aldatmaca” şeklinde tanımlanır. Genel anlamdaki üretimin her alanında olduğu gibi, bilgi üretiminde de kısa sürede “köşeyi dönmek” isteyenler maalesef bu yollara baş vurmaktadırlar. Ancak tabii ki, bu yakışıksız ve çirkin davranışlar, birçok kez, özellikle akademik yükselişlerdeki eserlerin değerlendirilmesi safhasında, dikkatli jüri üyelerinin sayesinde tespit edilebilmektedir. Sorunun çözümü ve bilimsel etiğin yerleşmesi için, yukarıda açıklanan sebep faktörlerini ortadan kaldıracak önlemlerin alınması gerekir.</a:t>
            </a:r>
          </a:p>
        </p:txBody>
      </p:sp>
    </p:spTree>
    <p:extLst>
      <p:ext uri="{BB962C8B-B14F-4D97-AF65-F5344CB8AC3E}">
        <p14:creationId xmlns:p14="http://schemas.microsoft.com/office/powerpoint/2010/main" val="237880630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lstStyle/>
          <a:p>
            <a:pPr algn="just"/>
            <a:r>
              <a:rPr lang="tr-TR" dirty="0">
                <a:latin typeface="Times New Roman" panose="02020603050405020304" pitchFamily="18" charset="0"/>
                <a:cs typeface="Times New Roman" panose="02020603050405020304" pitchFamily="18" charset="0"/>
              </a:rPr>
              <a:t>	Esas </a:t>
            </a:r>
            <a:r>
              <a:rPr lang="tr-TR" dirty="0" err="1">
                <a:latin typeface="Times New Roman" panose="02020603050405020304" pitchFamily="18" charset="0"/>
                <a:cs typeface="Times New Roman" panose="02020603050405020304" pitchFamily="18" charset="0"/>
              </a:rPr>
              <a:t>itibaryle</a:t>
            </a:r>
            <a:r>
              <a:rPr lang="tr-TR" dirty="0">
                <a:latin typeface="Times New Roman" panose="02020603050405020304" pitchFamily="18" charset="0"/>
                <a:cs typeface="Times New Roman" panose="02020603050405020304" pitchFamily="18" charset="0"/>
              </a:rPr>
              <a:t>, bilimsel etik, bilimsel yetenek ile başlar. Bilimsel yetenek ise, gerçek bir yaşam tarzı olarak, heves ve </a:t>
            </a:r>
            <a:r>
              <a:rPr lang="tr-TR" dirty="0" err="1">
                <a:latin typeface="Times New Roman" panose="02020603050405020304" pitchFamily="18" charset="0"/>
                <a:cs typeface="Times New Roman" panose="02020603050405020304" pitchFamily="18" charset="0"/>
              </a:rPr>
              <a:t>çoşku</a:t>
            </a:r>
            <a:r>
              <a:rPr lang="tr-TR" dirty="0">
                <a:latin typeface="Times New Roman" panose="02020603050405020304" pitchFamily="18" charset="0"/>
                <a:cs typeface="Times New Roman" panose="02020603050405020304" pitchFamily="18" charset="0"/>
              </a:rPr>
              <a:t> ile yerine göre özveri isteyen zahmetli bir özelliktir. Çalışmalarında maddi kazanç, şöhret, prestij, pozisyon, </a:t>
            </a:r>
            <a:r>
              <a:rPr lang="tr-TR" dirty="0" err="1">
                <a:latin typeface="Times New Roman" panose="02020603050405020304" pitchFamily="18" charset="0"/>
                <a:cs typeface="Times New Roman" panose="02020603050405020304" pitchFamily="18" charset="0"/>
              </a:rPr>
              <a:t>ünvan</a:t>
            </a:r>
            <a:r>
              <a:rPr lang="tr-TR" dirty="0">
                <a:latin typeface="Times New Roman" panose="02020603050405020304" pitchFamily="18" charset="0"/>
                <a:cs typeface="Times New Roman" panose="02020603050405020304" pitchFamily="18" charset="0"/>
              </a:rPr>
              <a:t> kazanmak gibi tutkularla yola çıkanlar ve bu amaçları ön plana getirenler çok yanlış bir yol izlemektedirler. Gerçek bilimsel dürüstlük ile çalışmalarını yürütenler ve kalite faktörünü burada da dikkate alanlar ise, sonunda mutlaka gerçek ve kalıcı başarıya ulaşacaklardır. Zira, ortaya koyacakları dürüstlük ve kalite ile kazanacakları onur, sadece kendi durumları ile değil mensup oldukları meslek ve bilim grubu ile doğrudan ilgilidir.</a:t>
            </a:r>
          </a:p>
        </p:txBody>
      </p:sp>
    </p:spTree>
    <p:extLst>
      <p:ext uri="{BB962C8B-B14F-4D97-AF65-F5344CB8AC3E}">
        <p14:creationId xmlns:p14="http://schemas.microsoft.com/office/powerpoint/2010/main" val="88482711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b="1" dirty="0">
                <a:latin typeface="Times New Roman" panose="02020603050405020304" pitchFamily="18" charset="0"/>
                <a:cs typeface="Times New Roman" panose="02020603050405020304" pitchFamily="18" charset="0"/>
              </a:rPr>
              <a:t>6.3. Toplumsal Açıdan</a:t>
            </a:r>
          </a:p>
          <a:p>
            <a:pPr algn="just"/>
            <a:r>
              <a:rPr lang="tr-TR" sz="2800" dirty="0">
                <a:latin typeface="Times New Roman" panose="02020603050405020304" pitchFamily="18" charset="0"/>
                <a:cs typeface="Times New Roman" panose="02020603050405020304" pitchFamily="18" charset="0"/>
              </a:rPr>
              <a:t>	Tarımsal etiğin önem arz ettiği konulardan biri de meslek mensuplarının topluma olan sorumluluklarıdır. Ziraat mesleği, insan sağlığı ve beslenmesi ile ilgili yoğun çalışmalar yapan ve hizmet üreten bir meslektir. Bunun dışında, yukarıda verilen örneklerde de görüldüğü gibi, diğer meslekler ile de işbirliği içinde topluma çok geniş bir yelpazede hizmet verir. Bu durum, tarım deontolojisi açısından, meslek mensuplarının toplumla iletişimlerinde davranışlarında daha dikkat etmelerini gerektirir.</a:t>
            </a:r>
          </a:p>
        </p:txBody>
      </p:sp>
    </p:spTree>
    <p:extLst>
      <p:ext uri="{BB962C8B-B14F-4D97-AF65-F5344CB8AC3E}">
        <p14:creationId xmlns:p14="http://schemas.microsoft.com/office/powerpoint/2010/main" val="182136797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lstStyle/>
          <a:p>
            <a:pPr algn="just"/>
            <a:r>
              <a:rPr lang="tr-TR" dirty="0">
                <a:latin typeface="Times New Roman" panose="02020603050405020304" pitchFamily="18" charset="0"/>
                <a:cs typeface="Times New Roman" panose="02020603050405020304" pitchFamily="18" charset="0"/>
              </a:rPr>
              <a:t>	İnanılır ve güvenilir olmak zordur. Bunu tesis etmek için tüm meslek mensuplarının deontolojik kurallara her an uymaları; yapılacak </a:t>
            </a:r>
            <a:r>
              <a:rPr lang="tr-TR" dirty="0" err="1">
                <a:latin typeface="Times New Roman" panose="02020603050405020304" pitchFamily="18" charset="0"/>
                <a:cs typeface="Times New Roman" panose="02020603050405020304" pitchFamily="18" charset="0"/>
              </a:rPr>
              <a:t>herhangibir</a:t>
            </a:r>
            <a:r>
              <a:rPr lang="tr-TR" dirty="0">
                <a:latin typeface="Times New Roman" panose="02020603050405020304" pitchFamily="18" charset="0"/>
                <a:cs typeface="Times New Roman" panose="02020603050405020304" pitchFamily="18" charset="0"/>
              </a:rPr>
              <a:t> hatayı mertçe itiraf edip düzeltmeleri gerekir. Sağlanan güven ve inancın ise çok nazik ve kırılacak bir eşya gibi korunmasına özen gösterilmelidir. Zira, bazı yanlış uygulamalar ve bilinçli yapılan hatalı davranışlar, sadece bireyin değil o meslek mensuplarının tümünü hırpalayacaktır ve oluşan güven kolayca kaybolabilecektir.</a:t>
            </a:r>
          </a:p>
        </p:txBody>
      </p:sp>
    </p:spTree>
    <p:extLst>
      <p:ext uri="{BB962C8B-B14F-4D97-AF65-F5344CB8AC3E}">
        <p14:creationId xmlns:p14="http://schemas.microsoft.com/office/powerpoint/2010/main" val="247528923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000" b="1" dirty="0">
                <a:latin typeface="Times New Roman" panose="02020603050405020304" pitchFamily="18" charset="0"/>
                <a:cs typeface="Times New Roman" panose="02020603050405020304" pitchFamily="18" charset="0"/>
              </a:rPr>
              <a:t>6.4. Uluslararası İlişkiler Açısından</a:t>
            </a:r>
          </a:p>
          <a:p>
            <a:pPr algn="just"/>
            <a:r>
              <a:rPr lang="tr-TR" sz="2000" dirty="0">
                <a:latin typeface="Times New Roman" panose="02020603050405020304" pitchFamily="18" charset="0"/>
                <a:cs typeface="Times New Roman" panose="02020603050405020304" pitchFamily="18" charset="0"/>
              </a:rPr>
              <a:t>Gerek eğitim ürünleri olarak yetiştirilen meslek mensuplarının; gerek tarımsal üretim ve faaliyet sonucu elde edilen ürünlerin uluslararası düzeyde kabul edilebilirlikleri ve kaliteleri, deontolojik olarak ulaşılması gereken evrenselliğin şartıdır. Globalleşen bu dünyada, tartışmasız ilk olgu “kalite” yaklaşımı olmuştur. Kalite kavram ve yaklaşımı </a:t>
            </a:r>
            <a:r>
              <a:rPr lang="tr-TR" sz="2000" dirty="0" err="1">
                <a:latin typeface="Times New Roman" panose="02020603050405020304" pitchFamily="18" charset="0"/>
                <a:cs typeface="Times New Roman" panose="02020603050405020304" pitchFamily="18" charset="0"/>
              </a:rPr>
              <a:t>çinde</a:t>
            </a:r>
            <a:r>
              <a:rPr lang="tr-TR" sz="2000" dirty="0">
                <a:latin typeface="Times New Roman" panose="02020603050405020304" pitchFamily="18" charset="0"/>
                <a:cs typeface="Times New Roman" panose="02020603050405020304" pitchFamily="18" charset="0"/>
              </a:rPr>
              <a:t> anlaşılan sadece ürünlerin iç ve dış kaliteleri değil; onun yanında bireylerin ve mesleklerin yüksek kalite standartlarını benimsemesi ve uygulamasıdır. Bir diğer tanımlama ile kalite, ilk nefesten son nefese davranışta; tohumun çimlenmesinden ürünün hasadına ve tüketimine kadar üretim zincirinin her halkasında aranan bir boyut kazanmıştır. </a:t>
            </a:r>
          </a:p>
        </p:txBody>
      </p:sp>
    </p:spTree>
    <p:extLst>
      <p:ext uri="{BB962C8B-B14F-4D97-AF65-F5344CB8AC3E}">
        <p14:creationId xmlns:p14="http://schemas.microsoft.com/office/powerpoint/2010/main" val="417048676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lstStyle/>
          <a:p>
            <a:pPr algn="just"/>
            <a:r>
              <a:rPr lang="tr-TR" dirty="0">
                <a:latin typeface="Times New Roman" panose="02020603050405020304" pitchFamily="18" charset="0"/>
                <a:cs typeface="Times New Roman" panose="02020603050405020304" pitchFamily="18" charset="0"/>
              </a:rPr>
              <a:t>Uluslararası alanda rekabet edebilmek, sıfır hata ile vazgeçilmez kaliteye sahip olarak ve bunun için de gerçek doğrular ve yüksek etik standartları uygulamakla sağlanır. Aynı şekilde, tarımsal ürünlerin ihracatında </a:t>
            </a:r>
            <a:r>
              <a:rPr lang="tr-TR" dirty="0" err="1">
                <a:latin typeface="Times New Roman" panose="02020603050405020304" pitchFamily="18" charset="0"/>
                <a:cs typeface="Times New Roman" panose="02020603050405020304" pitchFamily="18" charset="0"/>
              </a:rPr>
              <a:t>uluslrarası</a:t>
            </a:r>
            <a:r>
              <a:rPr lang="tr-TR" dirty="0">
                <a:latin typeface="Times New Roman" panose="02020603050405020304" pitchFamily="18" charset="0"/>
                <a:cs typeface="Times New Roman" panose="02020603050405020304" pitchFamily="18" charset="0"/>
              </a:rPr>
              <a:t> standartlara uygunluk ve istikrarlı davranışlar, etik yaklaşımlar; bilimsel çalışmalardaki dürüstlük ve evrensel bulgular; uluslararası ilişkilerde sergilenecek olan kaliteli davranış ve temsile ilişkin başlıca etik kurallardır. Uluslararası ilişkiler açısından tarımsal etik kurallara uymanın temelinde kişinin ülkesine olan sorumluluğu bulunmaktadır. Bu sorumluluk meslek etiği sorumluluğunun da ötesinde olan </a:t>
            </a:r>
            <a:r>
              <a:rPr lang="tr-TR" b="1" dirty="0">
                <a:latin typeface="Times New Roman" panose="02020603050405020304" pitchFamily="18" charset="0"/>
                <a:cs typeface="Times New Roman" panose="02020603050405020304" pitchFamily="18" charset="0"/>
              </a:rPr>
              <a:t>“ulusal onur” </a:t>
            </a:r>
            <a:r>
              <a:rPr lang="tr-TR" dirty="0">
                <a:latin typeface="Times New Roman" panose="02020603050405020304" pitchFamily="18" charset="0"/>
                <a:cs typeface="Times New Roman" panose="02020603050405020304" pitchFamily="18" charset="0"/>
              </a:rPr>
              <a:t>sorumluluğudur. </a:t>
            </a:r>
            <a:r>
              <a:rPr lang="tr-TR" dirty="0" err="1">
                <a:latin typeface="Times New Roman" panose="02020603050405020304" pitchFamily="18" charset="0"/>
                <a:cs typeface="Times New Roman" panose="02020603050405020304" pitchFamily="18" charset="0"/>
              </a:rPr>
              <a:t>Dolayısıyle</a:t>
            </a:r>
            <a:r>
              <a:rPr lang="tr-TR" dirty="0">
                <a:latin typeface="Times New Roman" panose="02020603050405020304" pitchFamily="18" charset="0"/>
                <a:cs typeface="Times New Roman" panose="02020603050405020304" pitchFamily="18" charset="0"/>
              </a:rPr>
              <a:t>, hangi boyut ve türde olursa, olsun, yapılacak olan tüm uluslararası ilişkilerde “tarımsal etik” ve “meslek etiği” kurallarına çok titiz uymak gereklidir.</a:t>
            </a:r>
            <a:endParaRPr lang="tr-TR" dirty="0"/>
          </a:p>
        </p:txBody>
      </p:sp>
    </p:spTree>
    <p:extLst>
      <p:ext uri="{BB962C8B-B14F-4D97-AF65-F5344CB8AC3E}">
        <p14:creationId xmlns:p14="http://schemas.microsoft.com/office/powerpoint/2010/main" val="299499621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b="1" dirty="0">
                <a:latin typeface="Times New Roman" panose="02020603050405020304" pitchFamily="18" charset="0"/>
                <a:cs typeface="Times New Roman" panose="02020603050405020304" pitchFamily="18" charset="0"/>
              </a:rPr>
              <a:t>7. TARIMSAL ETİK AÇISINDAN GÖREV VE SORUMLULUKLAR</a:t>
            </a:r>
          </a:p>
          <a:p>
            <a:pPr algn="just"/>
            <a:r>
              <a:rPr lang="tr-TR" sz="2800" dirty="0">
                <a:latin typeface="Times New Roman" panose="02020603050405020304" pitchFamily="18" charset="0"/>
                <a:cs typeface="Times New Roman" panose="02020603050405020304" pitchFamily="18" charset="0"/>
              </a:rPr>
              <a:t>	Daha önce de belirtildiği gibi, </a:t>
            </a:r>
            <a:r>
              <a:rPr lang="tr-TR" sz="2800" dirty="0" err="1">
                <a:latin typeface="Times New Roman" panose="02020603050405020304" pitchFamily="18" charset="0"/>
                <a:cs typeface="Times New Roman" panose="02020603050405020304" pitchFamily="18" charset="0"/>
              </a:rPr>
              <a:t>deontoloji’nin</a:t>
            </a:r>
            <a:r>
              <a:rPr lang="tr-TR" sz="2800" dirty="0">
                <a:latin typeface="Times New Roman" panose="02020603050405020304" pitchFamily="18" charset="0"/>
                <a:cs typeface="Times New Roman" panose="02020603050405020304" pitchFamily="18" charset="0"/>
              </a:rPr>
              <a:t> (görev bilimi) </a:t>
            </a:r>
            <a:r>
              <a:rPr lang="tr-TR" sz="2800" b="1" dirty="0">
                <a:latin typeface="Times New Roman" panose="02020603050405020304" pitchFamily="18" charset="0"/>
                <a:cs typeface="Times New Roman" panose="02020603050405020304" pitchFamily="18" charset="0"/>
              </a:rPr>
              <a:t>temelini</a:t>
            </a:r>
            <a:r>
              <a:rPr lang="tr-TR" sz="2800" dirty="0">
                <a:latin typeface="Times New Roman" panose="02020603050405020304" pitchFamily="18" charset="0"/>
                <a:cs typeface="Times New Roman" panose="02020603050405020304" pitchFamily="18" charset="0"/>
              </a:rPr>
              <a:t> ”görev bilgisi”, “görev bilinci” ve “meslek ahlakı” yani “mesleki etik” oluşturur.</a:t>
            </a:r>
          </a:p>
          <a:p>
            <a:pPr algn="just"/>
            <a:r>
              <a:rPr lang="tr-TR" sz="2800" dirty="0">
                <a:latin typeface="Times New Roman" panose="02020603050405020304" pitchFamily="18" charset="0"/>
                <a:cs typeface="Times New Roman" panose="02020603050405020304" pitchFamily="18" charset="0"/>
              </a:rPr>
              <a:t>	Öyleyse, bu olgunun uygulanması, korunup kollanması veya denetlenmesi, aslında </a:t>
            </a:r>
            <a:r>
              <a:rPr lang="tr-TR" sz="2800" dirty="0">
                <a:solidFill>
                  <a:srgbClr val="FF0000"/>
                </a:solidFill>
                <a:latin typeface="Times New Roman" panose="02020603050405020304" pitchFamily="18" charset="0"/>
                <a:cs typeface="Times New Roman" panose="02020603050405020304" pitchFamily="18" charset="0"/>
              </a:rPr>
              <a:t>kişinin kendine </a:t>
            </a:r>
            <a:r>
              <a:rPr lang="tr-TR" sz="2800" dirty="0">
                <a:latin typeface="Times New Roman" panose="02020603050405020304" pitchFamily="18" charset="0"/>
                <a:cs typeface="Times New Roman" panose="02020603050405020304" pitchFamily="18" charset="0"/>
              </a:rPr>
              <a:t>kalmıştır. </a:t>
            </a:r>
          </a:p>
          <a:p>
            <a:pPr algn="just"/>
            <a:r>
              <a:rPr lang="tr-TR" sz="2800" dirty="0">
                <a:latin typeface="Times New Roman" panose="02020603050405020304" pitchFamily="18" charset="0"/>
                <a:cs typeface="Times New Roman" panose="02020603050405020304" pitchFamily="18" charset="0"/>
              </a:rPr>
              <a:t>	İleri toplumlarda bu duygu ve düşünceler bir sorumluluk bilinci şeklinde gelişmiştir. Ancak, yine de her </a:t>
            </a:r>
            <a:r>
              <a:rPr lang="tr-TR" sz="2800" dirty="0" err="1">
                <a:latin typeface="Times New Roman" panose="02020603050405020304" pitchFamily="18" charset="0"/>
                <a:cs typeface="Times New Roman" panose="02020603050405020304" pitchFamily="18" charset="0"/>
              </a:rPr>
              <a:t>populasyonda</a:t>
            </a:r>
            <a:r>
              <a:rPr lang="tr-TR" sz="2800" dirty="0">
                <a:latin typeface="Times New Roman" panose="02020603050405020304" pitchFamily="18" charset="0"/>
                <a:cs typeface="Times New Roman" panose="02020603050405020304" pitchFamily="18" charset="0"/>
              </a:rPr>
              <a:t> olduğu gibi insan topluluklarında da, zaman zaman veya yerine göre sıklıkla, birtakım etik dışı yaklaşımlar görülür. </a:t>
            </a:r>
          </a:p>
        </p:txBody>
      </p:sp>
    </p:spTree>
    <p:extLst>
      <p:ext uri="{BB962C8B-B14F-4D97-AF65-F5344CB8AC3E}">
        <p14:creationId xmlns:p14="http://schemas.microsoft.com/office/powerpoint/2010/main" val="28669411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lstStyle/>
          <a:p>
            <a:pPr algn="just"/>
            <a:r>
              <a:rPr lang="tr-TR" dirty="0">
                <a:latin typeface="Times New Roman" panose="02020603050405020304" pitchFamily="18" charset="0"/>
                <a:cs typeface="Times New Roman" panose="02020603050405020304" pitchFamily="18" charset="0"/>
              </a:rPr>
              <a:t>	Bunlara göz yummak veya tolerans göstermek ne o toplum veya meslek mensuplarının ve ne de kurum ve kuruluşların hakkı değildir. Dolayısıyla, hangi konuda ve ne boyutta olursa olsun etik dışı yaklaşım ve davranışlara karşı çıkmak, gerektiği takdirde yasal önlemlere başvurmak normal olarak her meslek mensubunun ve kurumun temel görevidir. </a:t>
            </a:r>
          </a:p>
          <a:p>
            <a:pPr algn="just"/>
            <a:r>
              <a:rPr lang="tr-TR" dirty="0">
                <a:latin typeface="Times New Roman" panose="02020603050405020304" pitchFamily="18" charset="0"/>
                <a:cs typeface="Times New Roman" panose="02020603050405020304" pitchFamily="18" charset="0"/>
              </a:rPr>
              <a:t>	Burada kişilerin ve kurumların sorumluluğu büyüktür. Zira, yapılan herhangi etik dışı bir davranışı görmezden gelmek veya tolerans göstermek bu davranış sonucu ortaya çıkacak olumsuzluklara o kişi ve kurumların da katılması ve hatta desteklemesi anlamına gelir. Bu durum ise, daha önce de belirtildiği gibi, onarılamaz sonuçlar doğurur. </a:t>
            </a:r>
          </a:p>
          <a:p>
            <a:pPr algn="just"/>
            <a:r>
              <a:rPr lang="tr-TR" dirty="0">
                <a:latin typeface="Times New Roman" panose="02020603050405020304" pitchFamily="18" charset="0"/>
                <a:cs typeface="Times New Roman" panose="02020603050405020304" pitchFamily="18" charset="0"/>
              </a:rPr>
              <a:t>	</a:t>
            </a:r>
            <a:endParaRPr lang="tr-TR" dirty="0"/>
          </a:p>
        </p:txBody>
      </p:sp>
    </p:spTree>
    <p:extLst>
      <p:ext uri="{BB962C8B-B14F-4D97-AF65-F5344CB8AC3E}">
        <p14:creationId xmlns:p14="http://schemas.microsoft.com/office/powerpoint/2010/main" val="153146941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lstStyle/>
          <a:p>
            <a:pPr algn="just"/>
            <a:r>
              <a:rPr lang="tr-TR" dirty="0">
                <a:latin typeface="Times New Roman" panose="02020603050405020304" pitchFamily="18" charset="0"/>
                <a:cs typeface="Times New Roman" panose="02020603050405020304" pitchFamily="18" charset="0"/>
              </a:rPr>
              <a:t>	Daha somut olarak, “tarımsal etik kurallarının uygulanmasından kim sorumludur ?” şeklindeki bir soruya verilecek cevap: </a:t>
            </a: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başta bireyin kendisi olmak üzere; </a:t>
            </a: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bahçedeki, </a:t>
            </a: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tarladaki üreticiden tüketiciye kadar,</a:t>
            </a: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üniversitede öğrenciden dekana, rektöre kadar</a:t>
            </a: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bir kuruluştaki çalışandan o kuruluşun başındaki en üst yöneticiye kadar</a:t>
            </a: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meslek odalarından tüm diğer sivil toplum örgütlerine kadar ve </a:t>
            </a: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özet olarak toplumun her kesimi görevli ve sorumludur. </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Zira, temel olarak bu kurallar toplumun ahlak kurallarıdır.</a:t>
            </a:r>
            <a:endParaRPr lang="tr-TR" dirty="0"/>
          </a:p>
        </p:txBody>
      </p:sp>
    </p:spTree>
    <p:extLst>
      <p:ext uri="{BB962C8B-B14F-4D97-AF65-F5344CB8AC3E}">
        <p14:creationId xmlns:p14="http://schemas.microsoft.com/office/powerpoint/2010/main" val="5940706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dirty="0">
                <a:latin typeface="Times New Roman" panose="02020603050405020304" pitchFamily="18" charset="0"/>
                <a:cs typeface="Times New Roman" panose="02020603050405020304" pitchFamily="18" charset="0"/>
              </a:rPr>
              <a:t>Tüm buraya kadar yapılan açıklamalar dikkate alınarak deontolojik yönden önemle dikkate alınması gereken belli başlı hususları aşağıdaki gibi sıralamak mümkündür.</a:t>
            </a:r>
          </a:p>
          <a:p>
            <a:pPr algn="just"/>
            <a:endParaRPr lang="tr-TR" dirty="0">
              <a:latin typeface="Times New Roman" panose="02020603050405020304" pitchFamily="18" charset="0"/>
              <a:cs typeface="Times New Roman" panose="02020603050405020304" pitchFamily="18" charset="0"/>
            </a:endParaRPr>
          </a:p>
          <a:p>
            <a:pPr algn="just"/>
            <a:r>
              <a:rPr lang="tr-TR" sz="2800" b="1" dirty="0">
                <a:latin typeface="Times New Roman" panose="02020603050405020304" pitchFamily="18" charset="0"/>
                <a:cs typeface="Times New Roman" panose="02020603050405020304" pitchFamily="18" charset="0"/>
              </a:rPr>
              <a:t>Bir “Ziraat Fakültesi Mezunu” görevini yaparken,</a:t>
            </a: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İnsanların özel yaşamına, saygınlığına ve yasal haklarına saygı gösterir.</a:t>
            </a: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Davranışlarında farklı uygulamalara yer vermeden gerçekçi, dürüst ve güvenilir olmalıdır.</a:t>
            </a: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Bireylerin, toplumun ve çevrenin sağlığına ve güvenliğin mutlak özen gösterir.</a:t>
            </a:r>
          </a:p>
        </p:txBody>
      </p:sp>
    </p:spTree>
    <p:extLst>
      <p:ext uri="{BB962C8B-B14F-4D97-AF65-F5344CB8AC3E}">
        <p14:creationId xmlns:p14="http://schemas.microsoft.com/office/powerpoint/2010/main" val="1220812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400" dirty="0">
                <a:effectLst/>
              </a:rPr>
              <a:t>Görüldüğü gibi, Türkiye’deki Ziraat Yüksek </a:t>
            </a:r>
            <a:r>
              <a:rPr lang="tr-TR" sz="2400" dirty="0" err="1">
                <a:effectLst/>
              </a:rPr>
              <a:t>Öğretimi’nin</a:t>
            </a:r>
            <a:r>
              <a:rPr lang="tr-TR" sz="2400" dirty="0">
                <a:effectLst/>
              </a:rPr>
              <a:t> tarihçesi 1848 yılından itibaren başlamaktadır. Osmanlı İmparatorluğu dönemi de dahil olmak üzere bilinçli ve düzenli tarımsal öğretim için çeşitli önlemler alınarak, zamanına göre gerekli eğitim kurumları kurulmuştur. Ancak, burada temel olarak, böyle kurumların kağıt üzerinde kuruluşlarından çok; verdikleri eğitimin, istihdam ettikleri kadroların ve faaliyetlerinin sonuçları ile uluslararası kabul edilebilirlikleri önemli olmaktadır.</a:t>
            </a:r>
          </a:p>
        </p:txBody>
      </p:sp>
    </p:spTree>
    <p:extLst>
      <p:ext uri="{BB962C8B-B14F-4D97-AF65-F5344CB8AC3E}">
        <p14:creationId xmlns:p14="http://schemas.microsoft.com/office/powerpoint/2010/main" val="405283009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Çalışma konusu ile ilgili her türlü davranış, çalışma ve ilişkilerinde en yüksek ahlaki değerler doğrultusunda hareket eder ve sorumluluk üstlenir.</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Mesleği ve yaptığı iş ile ilgili olarak yasal düzenlemeleri öğrenir, izler ve onlara uyar.</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Sahip olduğu mesleki bilgi, beceri ve deneyimleri kişisel ve kurumsal çıkarlara zarar vermeksizin paylaşır.</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Bireylere ve kurumlara ilişkin özel bilgilerin gizliliğine ve korunmasına özen gösterir.</a:t>
            </a:r>
          </a:p>
          <a:p>
            <a:pPr marL="342900" indent="-342900">
              <a:buFont typeface="Wingdings" panose="05000000000000000000" pitchFamily="2" charset="2"/>
              <a:buChar char="Ø"/>
            </a:pPr>
            <a:endParaRPr lang="tr-TR" sz="2800" dirty="0"/>
          </a:p>
        </p:txBody>
      </p:sp>
    </p:spTree>
    <p:extLst>
      <p:ext uri="{BB962C8B-B14F-4D97-AF65-F5344CB8AC3E}">
        <p14:creationId xmlns:p14="http://schemas.microsoft.com/office/powerpoint/2010/main" val="229711656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Üstlendiği sorumlulukların bilincinde konu olan yükümlülüklere ve sözleşmelere uyar.</a:t>
            </a: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Bilgisine ve deneyimine dayanılarak danışıldığı konularda; yapacağı inceleme, araştırma ve saptamalarda gerçekçi ve yansız olur.</a:t>
            </a: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Sorumlu olduğu iş çerçevesinde ilgili tarafların varsa çıkar çelişkilerinde taraflardan birinin yararına davranmaz, objektif olur.</a:t>
            </a: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Yolsuzluklara ve dürüst olmayan işlere bulaştığından kuşku duyduğu kişi ve kurumlarla işbirliğine girmez.</a:t>
            </a:r>
          </a:p>
        </p:txBody>
      </p:sp>
    </p:spTree>
    <p:extLst>
      <p:ext uri="{BB962C8B-B14F-4D97-AF65-F5344CB8AC3E}">
        <p14:creationId xmlns:p14="http://schemas.microsoft.com/office/powerpoint/2010/main" val="1474575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Sorumlu olduğu işle ilgili, kurumun veya işverenin bilgisi dışında, kişi veya kuruluşlardan gelebilecek komisyon, pay, prim tekliflerini ve herhangi bir maddi yardımı geri çevirir.</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Ücretinin belirlenmesine esas alınacak mesleki niteliklerini abartmadan tam ve doğru olarak bildirir.</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Teknik yeterliliğini korur, geliştirir ve yalnızca yeterli eğitim, bilgi birikimi ve deneyime sahip olduğu alanlarda kendi isteğiyle görev alır.</a:t>
            </a:r>
          </a:p>
          <a:p>
            <a:endParaRPr lang="tr-TR" sz="2800" dirty="0"/>
          </a:p>
        </p:txBody>
      </p:sp>
    </p:spTree>
    <p:extLst>
      <p:ext uri="{BB962C8B-B14F-4D97-AF65-F5344CB8AC3E}">
        <p14:creationId xmlns:p14="http://schemas.microsoft.com/office/powerpoint/2010/main" val="64906863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Mesleki eleştirilere açık olur. Bu eleştirilerin sonucu gördüğü eksikliklerini gidermeye çalışır.</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Başkalarının ve diğer meslektaşlarının konu uzmanlıklarına saygı gösterir.</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Hatalarını kabul eder, örtbas etmeye çalışmaz ve saydam davranır.</a:t>
            </a:r>
          </a:p>
          <a:p>
            <a:endParaRPr lang="tr-TR" sz="2800" dirty="0"/>
          </a:p>
        </p:txBody>
      </p:sp>
    </p:spTree>
    <p:extLst>
      <p:ext uri="{BB962C8B-B14F-4D97-AF65-F5344CB8AC3E}">
        <p14:creationId xmlns:p14="http://schemas.microsoft.com/office/powerpoint/2010/main" val="35436379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Toplumun esenliği, sağlığı ve güvenliğine uygun kararlar alma konularında sorumluluğunu kabul eder ve toplumu ve çevreyi tehlikeye sokacak etkenleri gizlemez, bilakis saydam olur ve duyulmasına çalışır.</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Ne kendi çıkarını, ne başka bir kesimin çıkarını hiçbir zaman toplum çıkarının üstünde görmez.</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Kamuya yapılan açıklamalarda yansız ve dürüst olur.</a:t>
            </a:r>
          </a:p>
        </p:txBody>
      </p:sp>
    </p:spTree>
    <p:extLst>
      <p:ext uri="{BB962C8B-B14F-4D97-AF65-F5344CB8AC3E}">
        <p14:creationId xmlns:p14="http://schemas.microsoft.com/office/powerpoint/2010/main" val="192355820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Konusu itibariyle, toplumun tarım teknolojisi, uygulamaları ve bunların doğuracağı sonuçlar hakkında aydınlanmasına ve toplumda gerekli bilincin oluşmasına katkıda bulunur.</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Çalıştığı konuda ve/veya ürettiği ürün konusunda en yüksek niteliğe, verime ve etkinliğe ulaşmaya çalışır.</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Meslektaşlarının ve iş arkadaşlarının mesleki gelişmelerine yardımcı </a:t>
            </a:r>
            <a:r>
              <a:rPr lang="nn-NO" sz="2800" dirty="0">
                <a:latin typeface="Times New Roman" panose="02020603050405020304" pitchFamily="18" charset="0"/>
                <a:cs typeface="Times New Roman" panose="02020603050405020304" pitchFamily="18" charset="0"/>
              </a:rPr>
              <a:t>olur ve “Meslek Ahlakı İlkeleri”ne uymaları için özendirir ve destek</a:t>
            </a:r>
            <a:r>
              <a:rPr lang="tr-TR" sz="2800" dirty="0">
                <a:latin typeface="Times New Roman" panose="02020603050405020304" pitchFamily="18" charset="0"/>
                <a:cs typeface="Times New Roman" panose="02020603050405020304" pitchFamily="18" charset="0"/>
              </a:rPr>
              <a:t> verir.</a:t>
            </a:r>
          </a:p>
          <a:p>
            <a:endParaRPr lang="tr-TR" sz="2800" dirty="0"/>
          </a:p>
        </p:txBody>
      </p:sp>
    </p:spTree>
    <p:extLst>
      <p:ext uri="{BB962C8B-B14F-4D97-AF65-F5344CB8AC3E}">
        <p14:creationId xmlns:p14="http://schemas.microsoft.com/office/powerpoint/2010/main" val="337697493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Meslektaşlarının ve iş arkadaşlarının görüş, kaygı ve şikayetlerine ilgisiz kalmaz.</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Meslek yaşamında ilerlemek için hiçbir zaman meslektaşlarını gerçek olmayan nedenlerle eleştirmek, suçlamak yolunu seçerek onlara zarar vermez.</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Meslektaşlarının çalışma ve çabaları sonucu ortaya çıkan ürün ve fikir eserlerine karşı gereken saygı, önem ve dikkati gösterir</a:t>
            </a:r>
          </a:p>
          <a:p>
            <a:endParaRPr lang="tr-TR" sz="2800" dirty="0"/>
          </a:p>
        </p:txBody>
      </p:sp>
    </p:spTree>
    <p:extLst>
      <p:ext uri="{BB962C8B-B14F-4D97-AF65-F5344CB8AC3E}">
        <p14:creationId xmlns:p14="http://schemas.microsoft.com/office/powerpoint/2010/main" val="226787718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Meslektaşlarının çalışmalarını, kişisel çıkarları için izinsiz olarak incelemez, kullanmaz ve geliştirmez. Eğer herhangi bir şekilde kullanırsa, kaynağını mutlaka belirtir.</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Akademik ve mesleki tüm çalışmalara ve ürünlere karşı saygılı olur.</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Meslektaşları hakkında bilgi sorulduğunda doğru bilgi verir ve işle ilgili olmayan özel bilgileri açıklamaz.</a:t>
            </a:r>
          </a:p>
        </p:txBody>
      </p:sp>
    </p:spTree>
    <p:extLst>
      <p:ext uri="{BB962C8B-B14F-4D97-AF65-F5344CB8AC3E}">
        <p14:creationId xmlns:p14="http://schemas.microsoft.com/office/powerpoint/2010/main" val="261534764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Yöneticilik görevlerini yerine getirirken, kuruluşun tüm kaynaklarının etkin, verimli bir biçimde ve sadece yetkili kişiler tarafından kullanılmasını sağlar.</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Yönettiği çalışanlar arasında ayrım yapmaz, onlara karşı adil, dürüst ve güvenilir olur.</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Yönetimi altındaki bilgi akışının zamanında ve doğru biçimde1 gerçekleşmesini sağlar.</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Yönetimi altındaki personelin toplumsal ve ahlaki sorumluluklarını yerine getirmesine katkıda bulunur ve onları bu konuda özendirir.</a:t>
            </a:r>
          </a:p>
          <a:p>
            <a:endParaRPr lang="tr-TR" sz="2800" dirty="0"/>
          </a:p>
        </p:txBody>
      </p:sp>
    </p:spTree>
    <p:extLst>
      <p:ext uri="{BB962C8B-B14F-4D97-AF65-F5344CB8AC3E}">
        <p14:creationId xmlns:p14="http://schemas.microsoft.com/office/powerpoint/2010/main" val="227191124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Yönettiği çalışanların mesleki gelişmelerine katkıda bulunur, onları bu konuda yönlendirir ve özendirir.</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Yönettiği çalışanların işle ilgili yaptığı katkılar, buluşlar, bunlardan doğan hakları konusunda adil ve dürüst davranır.</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İşe alacağı elemana, iş teklif ederken herhangi bir kişisel çıkar gözetmez, ona çalışma koşullarını tüm ayrıntılarıyla doğru olarak açıklar.</a:t>
            </a:r>
          </a:p>
          <a:p>
            <a:endParaRPr lang="tr-TR" sz="2800" dirty="0"/>
          </a:p>
        </p:txBody>
      </p:sp>
    </p:spTree>
    <p:extLst>
      <p:ext uri="{BB962C8B-B14F-4D97-AF65-F5344CB8AC3E}">
        <p14:creationId xmlns:p14="http://schemas.microsoft.com/office/powerpoint/2010/main" val="416545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400" dirty="0">
                <a:effectLst/>
              </a:rPr>
              <a:t>Yakın zamana kadar yapılan tarımsal yüksek öğretimde, etik kuralların öğrencilere ayrı bir ders şeklinde anlatılmasından çok; öğretim üyeleri tarafından dersleri esnasında, yeri geldikçe öğrencilere kimi etik kurallardan bahsedilmesi ve açıklamalar yapılması şeklinde uygulanmakta idi. Ancak, çağımızın mevcut gelişmeleri ve çeşitli mesleki alternatiflerin oluşması sonucu; tarımsal </a:t>
            </a:r>
            <a:r>
              <a:rPr lang="tr-TR" sz="2400" dirty="0" err="1">
                <a:effectLst/>
              </a:rPr>
              <a:t>faaaliyetlerin</a:t>
            </a:r>
            <a:r>
              <a:rPr lang="tr-TR" sz="2400" dirty="0">
                <a:effectLst/>
              </a:rPr>
              <a:t> her boyutunda </a:t>
            </a:r>
            <a:r>
              <a:rPr lang="tr-TR" sz="2400" b="1" dirty="0">
                <a:effectLst/>
              </a:rPr>
              <a:t>“etik”</a:t>
            </a:r>
            <a:r>
              <a:rPr lang="tr-TR" sz="2400" dirty="0">
                <a:effectLst/>
              </a:rPr>
              <a:t> kavramının ve “</a:t>
            </a:r>
            <a:r>
              <a:rPr lang="tr-TR" sz="2400" b="1" dirty="0">
                <a:effectLst/>
              </a:rPr>
              <a:t>mesleki etik </a:t>
            </a:r>
            <a:r>
              <a:rPr lang="tr-TR" sz="2400" b="1" dirty="0" err="1">
                <a:effectLst/>
              </a:rPr>
              <a:t>kurallar</a:t>
            </a:r>
            <a:r>
              <a:rPr lang="tr-TR" sz="2400" dirty="0" err="1">
                <a:effectLst/>
              </a:rPr>
              <a:t>”ın</a:t>
            </a:r>
            <a:r>
              <a:rPr lang="tr-TR" sz="2400" dirty="0">
                <a:effectLst/>
              </a:rPr>
              <a:t> tarımsal yüksek öğretimin ilk aşamasında açıklanması yararlı ve gerekli bulunmuştur.</a:t>
            </a:r>
          </a:p>
          <a:p>
            <a:pPr algn="just"/>
            <a:endParaRPr lang="tr-TR" sz="2400" dirty="0"/>
          </a:p>
        </p:txBody>
      </p:sp>
    </p:spTree>
    <p:extLst>
      <p:ext uri="{BB962C8B-B14F-4D97-AF65-F5344CB8AC3E}">
        <p14:creationId xmlns:p14="http://schemas.microsoft.com/office/powerpoint/2010/main" val="40771160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Rakip kuruluşun iç ve iş sırlarına sahip olmak için, çalışma yaşamının ahlaki ilkelerini çiğneyerek, eleman transfer etmez.</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Çalışmalarını yürütürken, özel yaşamını işine karıştırmaz ve mesleki yaşamını mümkün olabildiğince ayrı düşünür; işini yaparken ve karar alırken profesyonellik ilkesinden ayrılmamaya özen gösterir.</a:t>
            </a:r>
          </a:p>
          <a:p>
            <a:pPr marL="342900" indent="-342900" algn="just">
              <a:buFont typeface="Wingdings" panose="05000000000000000000" pitchFamily="2" charset="2"/>
              <a:buChar char="Ø"/>
            </a:pPr>
            <a:r>
              <a:rPr lang="it-IT" sz="2800" dirty="0">
                <a:latin typeface="Times New Roman" panose="02020603050405020304" pitchFamily="18" charset="0"/>
                <a:cs typeface="Times New Roman" panose="02020603050405020304" pitchFamily="18" charset="0"/>
              </a:rPr>
              <a:t>İşvereni ve muhatap olduğu kişilerle olan mesleki ilişkilerinde daima</a:t>
            </a:r>
            <a:r>
              <a:rPr lang="tr-TR" sz="2800" dirty="0">
                <a:latin typeface="Times New Roman" panose="02020603050405020304" pitchFamily="18" charset="0"/>
                <a:cs typeface="Times New Roman" panose="02020603050405020304" pitchFamily="18" charset="0"/>
              </a:rPr>
              <a:t> güvenilir olur ve dürüst davranır.</a:t>
            </a:r>
          </a:p>
        </p:txBody>
      </p:sp>
    </p:spTree>
    <p:extLst>
      <p:ext uri="{BB962C8B-B14F-4D97-AF65-F5344CB8AC3E}">
        <p14:creationId xmlns:p14="http://schemas.microsoft.com/office/powerpoint/2010/main" val="23795281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İşini yaparken ve yükümlülüklerini yerine getirirken politik çevresini, yakınlık ve kişisel ilişkilerini ve maddi gücünü kullanarak haksız bir yarar veya üstünlük sağlamaya çalışmaz.</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Kendi kurumunun ve/veya işvereninin bilgisi ve izni olmadan ikinci bir işyerinde görev almaz.</a:t>
            </a:r>
          </a:p>
          <a:p>
            <a:pPr marL="342900" indent="-342900"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Kendi kurumunun ve/veya işvereninin kaynaklarını ve olanaklarını işverenin onayı dışında kişisel işlerinde veya başka bir grubun işlerinde kullanmaz.</a:t>
            </a:r>
          </a:p>
          <a:p>
            <a:endParaRPr lang="tr-TR" sz="2800" dirty="0"/>
          </a:p>
        </p:txBody>
      </p:sp>
    </p:spTree>
    <p:extLst>
      <p:ext uri="{BB962C8B-B14F-4D97-AF65-F5344CB8AC3E}">
        <p14:creationId xmlns:p14="http://schemas.microsoft.com/office/powerpoint/2010/main" val="300591464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r>
              <a:rPr lang="tr-TR" sz="2800" b="1" dirty="0">
                <a:latin typeface="Times New Roman" panose="02020603050405020304" pitchFamily="18" charset="0"/>
                <a:cs typeface="Times New Roman" panose="02020603050405020304" pitchFamily="18" charset="0"/>
              </a:rPr>
              <a:t>8. YASAL DÜZENLEMELER, ETİK DIŞI DAVRANIŞLAR VE SONUÇLARI</a:t>
            </a:r>
          </a:p>
          <a:p>
            <a:pPr algn="just"/>
            <a:r>
              <a:rPr lang="tr-TR" sz="2800" dirty="0">
                <a:latin typeface="Times New Roman" panose="02020603050405020304" pitchFamily="18" charset="0"/>
                <a:cs typeface="Times New Roman" panose="02020603050405020304" pitchFamily="18" charset="0"/>
              </a:rPr>
              <a:t>	Her ülke, belirli yasal düzenlemeler çerçevesinde yönetilir. Bu değişik düzey ve yapıdaki yasal düzenlemeler ile ilgili konudaki uygulamalara gereken ayrıntıya kadar inilebilir. Ülkemizde mevcut “</a:t>
            </a:r>
            <a:r>
              <a:rPr lang="tr-TR" sz="2800" b="1" dirty="0">
                <a:latin typeface="Times New Roman" panose="02020603050405020304" pitchFamily="18" charset="0"/>
                <a:cs typeface="Times New Roman" panose="02020603050405020304" pitchFamily="18" charset="0"/>
              </a:rPr>
              <a:t>Anayasa</a:t>
            </a:r>
            <a:r>
              <a:rPr lang="tr-TR" sz="2800" dirty="0">
                <a:latin typeface="Times New Roman" panose="02020603050405020304" pitchFamily="18" charset="0"/>
                <a:cs typeface="Times New Roman" panose="02020603050405020304" pitchFamily="18" charset="0"/>
              </a:rPr>
              <a:t>” çerçevesinde hazırlanan “</a:t>
            </a:r>
            <a:r>
              <a:rPr lang="tr-TR" sz="2800" b="1" dirty="0" err="1">
                <a:latin typeface="Times New Roman" panose="02020603050405020304" pitchFamily="18" charset="0"/>
                <a:cs typeface="Times New Roman" panose="02020603050405020304" pitchFamily="18" charset="0"/>
              </a:rPr>
              <a:t>Yasa</a:t>
            </a:r>
            <a:r>
              <a:rPr lang="tr-TR" sz="2800" dirty="0" err="1">
                <a:latin typeface="Times New Roman" panose="02020603050405020304" pitchFamily="18" charset="0"/>
                <a:cs typeface="Times New Roman" panose="02020603050405020304" pitchFamily="18" charset="0"/>
              </a:rPr>
              <a:t>”lar</a:t>
            </a:r>
            <a:r>
              <a:rPr lang="tr-TR" sz="2800" dirty="0">
                <a:latin typeface="Times New Roman" panose="02020603050405020304" pitchFamily="18" charset="0"/>
                <a:cs typeface="Times New Roman" panose="02020603050405020304" pitchFamily="18" charset="0"/>
              </a:rPr>
              <a:t>, bunların altında daha ayrıntıya giren “</a:t>
            </a:r>
            <a:r>
              <a:rPr lang="tr-TR" sz="2800" b="1" dirty="0" err="1">
                <a:latin typeface="Times New Roman" panose="02020603050405020304" pitchFamily="18" charset="0"/>
                <a:cs typeface="Times New Roman" panose="02020603050405020304" pitchFamily="18" charset="0"/>
              </a:rPr>
              <a:t>Yönetmelik</a:t>
            </a:r>
            <a:r>
              <a:rPr lang="tr-TR" sz="2800" dirty="0" err="1">
                <a:latin typeface="Times New Roman" panose="02020603050405020304" pitchFamily="18" charset="0"/>
                <a:cs typeface="Times New Roman" panose="02020603050405020304" pitchFamily="18" charset="0"/>
              </a:rPr>
              <a:t>”ler</a:t>
            </a:r>
            <a:r>
              <a:rPr lang="tr-TR" sz="2800" dirty="0">
                <a:latin typeface="Times New Roman" panose="02020603050405020304" pitchFamily="18" charset="0"/>
                <a:cs typeface="Times New Roman" panose="02020603050405020304" pitchFamily="18" charset="0"/>
              </a:rPr>
              <a:t> ve “</a:t>
            </a:r>
            <a:r>
              <a:rPr lang="tr-TR" sz="2800" b="1" dirty="0" err="1">
                <a:latin typeface="Times New Roman" panose="02020603050405020304" pitchFamily="18" charset="0"/>
                <a:cs typeface="Times New Roman" panose="02020603050405020304" pitchFamily="18" charset="0"/>
              </a:rPr>
              <a:t>Tüzük</a:t>
            </a:r>
            <a:r>
              <a:rPr lang="tr-TR" sz="2800" dirty="0" err="1">
                <a:latin typeface="Times New Roman" panose="02020603050405020304" pitchFamily="18" charset="0"/>
                <a:cs typeface="Times New Roman" panose="02020603050405020304" pitchFamily="18" charset="0"/>
              </a:rPr>
              <a:t>”ler</a:t>
            </a:r>
            <a:r>
              <a:rPr lang="tr-TR" sz="2800" dirty="0">
                <a:latin typeface="Times New Roman" panose="02020603050405020304" pitchFamily="18" charset="0"/>
                <a:cs typeface="Times New Roman" panose="02020603050405020304" pitchFamily="18" charset="0"/>
              </a:rPr>
              <a:t> vardır. </a:t>
            </a:r>
          </a:p>
          <a:p>
            <a:pPr algn="just"/>
            <a:r>
              <a:rPr lang="tr-TR" sz="2800" dirty="0">
                <a:latin typeface="Times New Roman" panose="02020603050405020304" pitchFamily="18" charset="0"/>
                <a:cs typeface="Times New Roman" panose="02020603050405020304" pitchFamily="18" charset="0"/>
              </a:rPr>
              <a:t>	Ayrıca, hukuki kurumların (</a:t>
            </a:r>
            <a:r>
              <a:rPr lang="tr-TR" sz="2800" b="1" i="1" dirty="0">
                <a:latin typeface="Times New Roman" panose="02020603050405020304" pitchFamily="18" charset="0"/>
                <a:cs typeface="Times New Roman" panose="02020603050405020304" pitchFamily="18" charset="0"/>
              </a:rPr>
              <a:t>Anayasa Mahkemesi</a:t>
            </a:r>
            <a:r>
              <a:rPr lang="tr-TR" sz="2800" dirty="0">
                <a:latin typeface="Times New Roman" panose="02020603050405020304" pitchFamily="18" charset="0"/>
                <a:cs typeface="Times New Roman" panose="02020603050405020304" pitchFamily="18" charset="0"/>
              </a:rPr>
              <a:t>, </a:t>
            </a:r>
            <a:r>
              <a:rPr lang="tr-TR" sz="2800" b="1" i="1" dirty="0">
                <a:latin typeface="Times New Roman" panose="02020603050405020304" pitchFamily="18" charset="0"/>
                <a:cs typeface="Times New Roman" panose="02020603050405020304" pitchFamily="18" charset="0"/>
              </a:rPr>
              <a:t>Yargıtay, Danıştay, Sayıştay</a:t>
            </a:r>
            <a:r>
              <a:rPr lang="tr-TR" sz="2800" dirty="0">
                <a:latin typeface="Times New Roman" panose="02020603050405020304" pitchFamily="18" charset="0"/>
                <a:cs typeface="Times New Roman" panose="02020603050405020304" pitchFamily="18" charset="0"/>
              </a:rPr>
              <a:t> gibi), ilgili konular karşısında çıkarttıkları “</a:t>
            </a:r>
            <a:r>
              <a:rPr lang="tr-TR" sz="2800" dirty="0" err="1">
                <a:latin typeface="Times New Roman" panose="02020603050405020304" pitchFamily="18" charset="0"/>
                <a:cs typeface="Times New Roman" panose="02020603050405020304" pitchFamily="18" charset="0"/>
              </a:rPr>
              <a:t>içtihat”lar</a:t>
            </a:r>
            <a:r>
              <a:rPr lang="tr-TR" sz="2800" dirty="0">
                <a:latin typeface="Times New Roman" panose="02020603050405020304" pitchFamily="18" charset="0"/>
                <a:cs typeface="Times New Roman" panose="02020603050405020304" pitchFamily="18" charset="0"/>
              </a:rPr>
              <a:t> veya “</a:t>
            </a:r>
            <a:r>
              <a:rPr lang="tr-TR" sz="2800" dirty="0" err="1">
                <a:latin typeface="Times New Roman" panose="02020603050405020304" pitchFamily="18" charset="0"/>
                <a:cs typeface="Times New Roman" panose="02020603050405020304" pitchFamily="18" charset="0"/>
              </a:rPr>
              <a:t>karar”lar</a:t>
            </a:r>
            <a:r>
              <a:rPr lang="tr-TR" sz="2800" dirty="0">
                <a:latin typeface="Times New Roman" panose="02020603050405020304" pitchFamily="18" charset="0"/>
                <a:cs typeface="Times New Roman" panose="02020603050405020304" pitchFamily="18" charset="0"/>
              </a:rPr>
              <a:t> da yasal düzenlemeler olarak toplum düzenine yön verirler. </a:t>
            </a:r>
          </a:p>
        </p:txBody>
      </p:sp>
    </p:spTree>
    <p:extLst>
      <p:ext uri="{BB962C8B-B14F-4D97-AF65-F5344CB8AC3E}">
        <p14:creationId xmlns:p14="http://schemas.microsoft.com/office/powerpoint/2010/main" val="158795174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Herşeyden</a:t>
            </a:r>
            <a:r>
              <a:rPr lang="tr-TR" sz="2800" dirty="0">
                <a:latin typeface="Times New Roman" panose="02020603050405020304" pitchFamily="18" charset="0"/>
                <a:cs typeface="Times New Roman" panose="02020603050405020304" pitchFamily="18" charset="0"/>
              </a:rPr>
              <a:t> önce, o ülkede mevcut yasal düzenlemeler, yukarıda açıklanan ilkeler ışığında, genel etik kuralları belirleyici şekilde düzenlenmiştir. Ancak, özel olarak meslek kuruluşlarının da birtakım düzenlemeleri vardır. Bu konudaki yalın örnekleri birçok meslek grubunu temsil eden çeşitli “oda”, “dernek” veya “vakıf” </a:t>
            </a:r>
            <a:r>
              <a:rPr lang="tr-TR" sz="2800" dirty="0" err="1">
                <a:latin typeface="Times New Roman" panose="02020603050405020304" pitchFamily="18" charset="0"/>
                <a:cs typeface="Times New Roman" panose="02020603050405020304" pitchFamily="18" charset="0"/>
              </a:rPr>
              <a:t>ların</a:t>
            </a:r>
            <a:r>
              <a:rPr lang="tr-TR" sz="2800" dirty="0">
                <a:latin typeface="Times New Roman" panose="02020603050405020304" pitchFamily="18" charset="0"/>
                <a:cs typeface="Times New Roman" panose="02020603050405020304" pitchFamily="18" charset="0"/>
              </a:rPr>
              <a:t> kuruluş tüzüklerinde görmek mümkündür. </a:t>
            </a:r>
          </a:p>
        </p:txBody>
      </p:sp>
    </p:spTree>
    <p:extLst>
      <p:ext uri="{BB962C8B-B14F-4D97-AF65-F5344CB8AC3E}">
        <p14:creationId xmlns:p14="http://schemas.microsoft.com/office/powerpoint/2010/main" val="746599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Ek”lerde</a:t>
            </a:r>
            <a:r>
              <a:rPr lang="tr-TR" sz="2800" dirty="0">
                <a:latin typeface="Times New Roman" panose="02020603050405020304" pitchFamily="18" charset="0"/>
                <a:cs typeface="Times New Roman" panose="02020603050405020304" pitchFamily="18" charset="0"/>
              </a:rPr>
              <a:t>, başta “</a:t>
            </a:r>
            <a:r>
              <a:rPr lang="tr-TR" sz="2800" i="1" dirty="0">
                <a:solidFill>
                  <a:srgbClr val="FF0000"/>
                </a:solidFill>
                <a:latin typeface="Times New Roman" panose="02020603050405020304" pitchFamily="18" charset="0"/>
                <a:cs typeface="Times New Roman" panose="02020603050405020304" pitchFamily="18" charset="0"/>
              </a:rPr>
              <a:t>Türk Mühendis ve Mimar Odaları Birliği” (TMMOB)</a:t>
            </a:r>
            <a:r>
              <a:rPr lang="tr-TR" sz="2800" dirty="0">
                <a:latin typeface="Times New Roman" panose="02020603050405020304" pitchFamily="18" charset="0"/>
                <a:cs typeface="Times New Roman" panose="02020603050405020304" pitchFamily="18" charset="0"/>
              </a:rPr>
              <a:t> olmak üzere; özellikle </a:t>
            </a:r>
            <a:r>
              <a:rPr lang="tr-TR" sz="2800" b="1" dirty="0">
                <a:latin typeface="Times New Roman" panose="02020603050405020304" pitchFamily="18" charset="0"/>
                <a:cs typeface="Times New Roman" panose="02020603050405020304" pitchFamily="18" charset="0"/>
              </a:rPr>
              <a:t>Ziraat Fakültesi mezunlarını ilgilendiren </a:t>
            </a:r>
            <a:r>
              <a:rPr lang="tr-TR" sz="2800" dirty="0">
                <a:latin typeface="Times New Roman" panose="02020603050405020304" pitchFamily="18" charset="0"/>
                <a:cs typeface="Times New Roman" panose="02020603050405020304" pitchFamily="18" charset="0"/>
              </a:rPr>
              <a:t>“</a:t>
            </a:r>
            <a:r>
              <a:rPr lang="tr-TR" sz="2800" i="1" dirty="0">
                <a:solidFill>
                  <a:srgbClr val="FF0000"/>
                </a:solidFill>
                <a:latin typeface="Times New Roman" panose="02020603050405020304" pitchFamily="18" charset="0"/>
                <a:cs typeface="Times New Roman" panose="02020603050405020304" pitchFamily="18" charset="0"/>
              </a:rPr>
              <a:t>Ziraat Mühendisleri </a:t>
            </a:r>
            <a:r>
              <a:rPr lang="tr-TR" sz="2800" i="1" dirty="0" err="1">
                <a:solidFill>
                  <a:srgbClr val="FF0000"/>
                </a:solidFill>
                <a:latin typeface="Times New Roman" panose="02020603050405020304" pitchFamily="18" charset="0"/>
                <a:cs typeface="Times New Roman" panose="02020603050405020304" pitchFamily="18" charset="0"/>
              </a:rPr>
              <a:t>Odası</a:t>
            </a:r>
            <a:r>
              <a:rPr lang="tr-TR" sz="2800" dirty="0" err="1">
                <a:latin typeface="Times New Roman" panose="02020603050405020304" pitchFamily="18" charset="0"/>
                <a:cs typeface="Times New Roman" panose="02020603050405020304" pitchFamily="18" charset="0"/>
              </a:rPr>
              <a:t>”na</a:t>
            </a:r>
            <a:r>
              <a:rPr lang="tr-TR" sz="2800" dirty="0">
                <a:latin typeface="Times New Roman" panose="02020603050405020304" pitchFamily="18" charset="0"/>
                <a:cs typeface="Times New Roman" panose="02020603050405020304" pitchFamily="18" charset="0"/>
              </a:rPr>
              <a:t>; “</a:t>
            </a:r>
            <a:r>
              <a:rPr lang="tr-TR" sz="2800" i="1" dirty="0">
                <a:solidFill>
                  <a:srgbClr val="FF0000"/>
                </a:solidFill>
                <a:latin typeface="Times New Roman" panose="02020603050405020304" pitchFamily="18" charset="0"/>
                <a:cs typeface="Times New Roman" panose="02020603050405020304" pitchFamily="18" charset="0"/>
              </a:rPr>
              <a:t>Gıda Mühendisleri </a:t>
            </a:r>
            <a:r>
              <a:rPr lang="tr-TR" sz="2800" i="1" dirty="0" err="1">
                <a:solidFill>
                  <a:srgbClr val="FF0000"/>
                </a:solidFill>
                <a:latin typeface="Times New Roman" panose="02020603050405020304" pitchFamily="18" charset="0"/>
                <a:cs typeface="Times New Roman" panose="02020603050405020304" pitchFamily="18" charset="0"/>
              </a:rPr>
              <a:t>Odası</a:t>
            </a:r>
            <a:r>
              <a:rPr lang="tr-TR" sz="2800" dirty="0" err="1">
                <a:latin typeface="Times New Roman" panose="02020603050405020304" pitchFamily="18" charset="0"/>
                <a:cs typeface="Times New Roman" panose="02020603050405020304" pitchFamily="18" charset="0"/>
              </a:rPr>
              <a:t>”na</a:t>
            </a:r>
            <a:r>
              <a:rPr lang="tr-TR" sz="2800" dirty="0">
                <a:latin typeface="Times New Roman" panose="02020603050405020304" pitchFamily="18" charset="0"/>
                <a:cs typeface="Times New Roman" panose="02020603050405020304" pitchFamily="18" charset="0"/>
              </a:rPr>
              <a:t> ve “</a:t>
            </a:r>
            <a:r>
              <a:rPr lang="tr-TR" sz="2800" i="1" dirty="0">
                <a:solidFill>
                  <a:srgbClr val="FF0000"/>
                </a:solidFill>
                <a:latin typeface="Times New Roman" panose="02020603050405020304" pitchFamily="18" charset="0"/>
                <a:cs typeface="Times New Roman" panose="02020603050405020304" pitchFamily="18" charset="0"/>
              </a:rPr>
              <a:t>Peyzaj Mimarları </a:t>
            </a:r>
            <a:r>
              <a:rPr lang="tr-TR" sz="2800" i="1" dirty="0" err="1">
                <a:solidFill>
                  <a:srgbClr val="FF0000"/>
                </a:solidFill>
                <a:latin typeface="Times New Roman" panose="02020603050405020304" pitchFamily="18" charset="0"/>
                <a:cs typeface="Times New Roman" panose="02020603050405020304" pitchFamily="18" charset="0"/>
              </a:rPr>
              <a:t>Odası</a:t>
            </a:r>
            <a:r>
              <a:rPr lang="tr-TR" sz="2800" dirty="0" err="1">
                <a:latin typeface="Times New Roman" panose="02020603050405020304" pitchFamily="18" charset="0"/>
                <a:cs typeface="Times New Roman" panose="02020603050405020304" pitchFamily="18" charset="0"/>
              </a:rPr>
              <a:t>”na</a:t>
            </a:r>
            <a:r>
              <a:rPr lang="tr-TR" sz="2800" dirty="0">
                <a:latin typeface="Times New Roman" panose="02020603050405020304" pitchFamily="18" charset="0"/>
                <a:cs typeface="Times New Roman" panose="02020603050405020304" pitchFamily="18" charset="0"/>
              </a:rPr>
              <a:t> ve bu odalar kapsamındaki meslek gruplarına ait (Ziraat Mühendisi; Gıda Mühendisi, Peyzaj Mimarı) yasal düzenlemeler incelendiğinde, bu konularda birçok temel etik yaklaşımları görmek mümkündür. </a:t>
            </a:r>
          </a:p>
          <a:p>
            <a:pPr algn="just"/>
            <a:r>
              <a:rPr lang="tr-TR" sz="2800" dirty="0">
                <a:latin typeface="Times New Roman" panose="02020603050405020304" pitchFamily="18" charset="0"/>
                <a:cs typeface="Times New Roman" panose="02020603050405020304" pitchFamily="18" charset="0"/>
              </a:rPr>
              <a:t>	Bu yasa, tüzük ve yönetmelikler içinde mesleğin icrasında dikkat edilmesi gereken </a:t>
            </a:r>
            <a:r>
              <a:rPr lang="tr-TR" sz="2800" b="1" dirty="0">
                <a:latin typeface="Times New Roman" panose="02020603050405020304" pitchFamily="18" charset="0"/>
                <a:cs typeface="Times New Roman" panose="02020603050405020304" pitchFamily="18" charset="0"/>
              </a:rPr>
              <a:t>deontolojik kurallar </a:t>
            </a:r>
            <a:r>
              <a:rPr lang="tr-TR" sz="2800" dirty="0">
                <a:latin typeface="Times New Roman" panose="02020603050405020304" pitchFamily="18" charset="0"/>
                <a:cs typeface="Times New Roman" panose="02020603050405020304" pitchFamily="18" charset="0"/>
              </a:rPr>
              <a:t>“</a:t>
            </a:r>
            <a:r>
              <a:rPr lang="tr-TR" sz="2800" b="1" u="sng" dirty="0">
                <a:latin typeface="Times New Roman" panose="02020603050405020304" pitchFamily="18" charset="0"/>
                <a:cs typeface="Times New Roman" panose="02020603050405020304" pitchFamily="18" charset="0"/>
              </a:rPr>
              <a:t>meslek ahlakı</a:t>
            </a:r>
            <a:r>
              <a:rPr lang="tr-TR" sz="2800" dirty="0">
                <a:latin typeface="Times New Roman" panose="02020603050405020304" pitchFamily="18" charset="0"/>
                <a:cs typeface="Times New Roman" panose="02020603050405020304" pitchFamily="18" charset="0"/>
              </a:rPr>
              <a:t>” felsefesi içinde ve yaptırım karakterinde açık bir şekilde görülmektedir. </a:t>
            </a:r>
          </a:p>
        </p:txBody>
      </p:sp>
    </p:spTree>
    <p:extLst>
      <p:ext uri="{BB962C8B-B14F-4D97-AF65-F5344CB8AC3E}">
        <p14:creationId xmlns:p14="http://schemas.microsoft.com/office/powerpoint/2010/main" val="69717642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dirty="0">
                <a:latin typeface="Times New Roman" panose="02020603050405020304" pitchFamily="18" charset="0"/>
                <a:cs typeface="Times New Roman" panose="02020603050405020304" pitchFamily="18" charset="0"/>
              </a:rPr>
              <a:t>	Bu yasal düzenlemeler içindeki birçok ilgili maddenin </a:t>
            </a:r>
            <a:r>
              <a:rPr lang="tr-TR" dirty="0" err="1">
                <a:latin typeface="Times New Roman" panose="02020603050405020304" pitchFamily="18" charset="0"/>
                <a:cs typeface="Times New Roman" panose="02020603050405020304" pitchFamily="18" charset="0"/>
              </a:rPr>
              <a:t>yanısıra</a:t>
            </a:r>
            <a:r>
              <a:rPr lang="tr-TR" dirty="0">
                <a:latin typeface="Times New Roman" panose="02020603050405020304" pitchFamily="18" charset="0"/>
                <a:cs typeface="Times New Roman" panose="02020603050405020304" pitchFamily="18" charset="0"/>
              </a:rPr>
              <a:t>,</a:t>
            </a:r>
          </a:p>
          <a:p>
            <a:pPr algn="just"/>
            <a:endParaRPr lang="tr-TR"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6235 sayılı TMMOB yasasının (Ek-1) 2., 26., 27., 28. ve 33. maddeleri,</a:t>
            </a:r>
          </a:p>
          <a:p>
            <a:pPr marL="457200" indent="-4572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TMMOB Tüzüğü’nün (Ek-2) 3., 90., 91., 92., 93., 94., 95. maddeleri,</a:t>
            </a:r>
          </a:p>
          <a:p>
            <a:pPr marL="457200" indent="-4572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TMMOB Disiplin Yönetmeliği’nin (Ek-3) 3., 7., 8., 9., 10., 11. ve diğer tüm maddeleri,</a:t>
            </a:r>
          </a:p>
          <a:p>
            <a:pPr marL="457200" indent="-4572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Ziraat Yüksek Mühendisliği Hakkındaki Kanun’un (Ek-4) 5. maddesi,</a:t>
            </a:r>
          </a:p>
          <a:p>
            <a:pPr marL="457200" indent="-4572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Ziraat Mühendislerinin Görev ve Yetkilerine İlişkin Tüzüğün (Ek-5) 2. maddesi;</a:t>
            </a:r>
          </a:p>
          <a:p>
            <a:pPr marL="457200" indent="-4572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Gıda Mühendisleri Odası Tüzüğü’nün (Ek-6) 3., 7., 37. maddeleri,</a:t>
            </a:r>
          </a:p>
          <a:p>
            <a:pPr marL="457200" indent="-4572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Peyzaj Mimarları Odası Yönetmeliği’nin (Ek-7) 4., 44., 45. ve 46. maddeleri </a:t>
            </a:r>
          </a:p>
          <a:p>
            <a:pPr algn="just"/>
            <a:r>
              <a:rPr lang="tr-TR" dirty="0">
                <a:latin typeface="Times New Roman" panose="02020603050405020304" pitchFamily="18" charset="0"/>
                <a:cs typeface="Times New Roman" panose="02020603050405020304" pitchFamily="18" charset="0"/>
              </a:rPr>
              <a:t>mesleklerin yürütülmesinde uyulması gerekli </a:t>
            </a:r>
            <a:r>
              <a:rPr lang="tr-TR" b="1" dirty="0">
                <a:latin typeface="Times New Roman" panose="02020603050405020304" pitchFamily="18" charset="0"/>
                <a:cs typeface="Times New Roman" panose="02020603050405020304" pitchFamily="18" charset="0"/>
              </a:rPr>
              <a:t>deontolojik kuralların düzenlenmesi </a:t>
            </a:r>
            <a:r>
              <a:rPr lang="tr-TR" dirty="0">
                <a:latin typeface="Times New Roman" panose="02020603050405020304" pitchFamily="18" charset="0"/>
                <a:cs typeface="Times New Roman" panose="02020603050405020304" pitchFamily="18" charset="0"/>
              </a:rPr>
              <a:t>hususuna örnek oluşturmaktadır.</a:t>
            </a:r>
            <a:endParaRPr lang="tr-TR" dirty="0"/>
          </a:p>
        </p:txBody>
      </p:sp>
    </p:spTree>
    <p:extLst>
      <p:ext uri="{BB962C8B-B14F-4D97-AF65-F5344CB8AC3E}">
        <p14:creationId xmlns:p14="http://schemas.microsoft.com/office/powerpoint/2010/main" val="360014868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dirty="0">
                <a:latin typeface="Times New Roman" panose="02020603050405020304" pitchFamily="18" charset="0"/>
                <a:cs typeface="Times New Roman" panose="02020603050405020304" pitchFamily="18" charset="0"/>
              </a:rPr>
              <a:t>	Bütün bunlar dışında, çeşitli kuruluşların yönetim organlarınca çıkarılan “ilke kararları” da, birçok konuda, çalışma hayatına dönük etik davranışları belirleyici kapsamdadır. Bunlar aslında dürüstlüğü ve ahlaki değerleri korumakta kullanılan birer araçtır. Bireylerin davranışlarının tümünün devamlı kontrol edilmesi veya hangi davranışların etiğe uygun, hangi davranışların etik dışı olduğunun takibi olanaksızdır. Yani herkesin başına bir kontrol memuru veya denetleyici konamaz ve böyle bir paranoya söz konusu olamaz. </a:t>
            </a:r>
          </a:p>
        </p:txBody>
      </p:sp>
    </p:spTree>
    <p:extLst>
      <p:ext uri="{BB962C8B-B14F-4D97-AF65-F5344CB8AC3E}">
        <p14:creationId xmlns:p14="http://schemas.microsoft.com/office/powerpoint/2010/main" val="409793128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dirty="0">
                <a:latin typeface="Times New Roman" panose="02020603050405020304" pitchFamily="18" charset="0"/>
                <a:cs typeface="Times New Roman" panose="02020603050405020304" pitchFamily="18" charset="0"/>
              </a:rPr>
              <a:t>Ancak, herhangi etik dışı bir durumun saptanması durumunda da o kişiye </a:t>
            </a:r>
            <a:r>
              <a:rPr lang="tr-TR" sz="2800" dirty="0" err="1">
                <a:latin typeface="Times New Roman" panose="02020603050405020304" pitchFamily="18" charset="0"/>
                <a:cs typeface="Times New Roman" panose="02020603050405020304" pitchFamily="18" charset="0"/>
              </a:rPr>
              <a:t>meslekdaşları</a:t>
            </a:r>
            <a:r>
              <a:rPr lang="tr-TR" sz="2800" dirty="0">
                <a:latin typeface="Times New Roman" panose="02020603050405020304" pitchFamily="18" charset="0"/>
                <a:cs typeface="Times New Roman" panose="02020603050405020304" pitchFamily="18" charset="0"/>
              </a:rPr>
              <a:t>, ilgili kurum ve yöneticisi tarafından tolerans gösterilmesi veya görmezden gelinmesi gibi bir davranışa haklarının olmadığı da bir gerçektir. Eğer böyle bir tolerans veya görmezden gelme davranışı gösterilirse; aynı etik dışı davranışa onlar da katılmış olurlar, ki bu durum daha da vahim sonuçlar doğurur. </a:t>
            </a:r>
            <a:r>
              <a:rPr lang="tr-TR" sz="2800" dirty="0" err="1">
                <a:latin typeface="Times New Roman" panose="02020603050405020304" pitchFamily="18" charset="0"/>
                <a:cs typeface="Times New Roman" panose="02020603050405020304" pitchFamily="18" charset="0"/>
              </a:rPr>
              <a:t>Dolayısıyle</a:t>
            </a:r>
            <a:r>
              <a:rPr lang="tr-TR" sz="2800" dirty="0">
                <a:latin typeface="Times New Roman" panose="02020603050405020304" pitchFamily="18" charset="0"/>
                <a:cs typeface="Times New Roman" panose="02020603050405020304" pitchFamily="18" charset="0"/>
              </a:rPr>
              <a:t>, bu tür etik dışı davranışları yapanların gerek bireysel, gerek yasal ve gerek yönetim açısından sonuçlarına katlanmaları gerekir. </a:t>
            </a:r>
          </a:p>
          <a:p>
            <a:pPr algn="just"/>
            <a:r>
              <a:rPr lang="tr-TR" sz="2800" b="1" dirty="0">
                <a:latin typeface="Times New Roman" panose="02020603050405020304" pitchFamily="18" charset="0"/>
                <a:cs typeface="Times New Roman" panose="02020603050405020304" pitchFamily="18" charset="0"/>
              </a:rPr>
              <a:t>	Son olarak, asırlardır ifade edildiği şekli ile, insanın yaşamındaki ve başarısındaki temel sırlar, “akıl” ve “bilgi kuvveti” </a:t>
            </a:r>
            <a:r>
              <a:rPr lang="tr-TR" sz="2800" b="1" dirty="0" err="1">
                <a:latin typeface="Times New Roman" panose="02020603050405020304" pitchFamily="18" charset="0"/>
                <a:cs typeface="Times New Roman" panose="02020603050405020304" pitchFamily="18" charset="0"/>
              </a:rPr>
              <a:t>nin</a:t>
            </a:r>
            <a:r>
              <a:rPr lang="tr-TR" sz="2800" b="1" dirty="0">
                <a:latin typeface="Times New Roman" panose="02020603050405020304" pitchFamily="18" charset="0"/>
                <a:cs typeface="Times New Roman" panose="02020603050405020304" pitchFamily="18" charset="0"/>
              </a:rPr>
              <a:t> desteğindeki “sevgi, saygı, onur, dürüstlük ve güven” duygularını taşıyan “güzel” davranışlarındadır.</a:t>
            </a:r>
            <a:endParaRPr lang="tr-TR" sz="2800" dirty="0">
              <a:latin typeface="Times New Roman" panose="02020603050405020304" pitchFamily="18" charset="0"/>
              <a:cs typeface="Times New Roman" panose="02020603050405020304" pitchFamily="18" charset="0"/>
            </a:endParaRPr>
          </a:p>
          <a:p>
            <a:pPr algn="just"/>
            <a:endParaRPr lang="tr-TR" sz="2800" dirty="0"/>
          </a:p>
        </p:txBody>
      </p:sp>
    </p:spTree>
    <p:extLst>
      <p:ext uri="{BB962C8B-B14F-4D97-AF65-F5344CB8AC3E}">
        <p14:creationId xmlns:p14="http://schemas.microsoft.com/office/powerpoint/2010/main" val="132575170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lstStyle/>
          <a:p>
            <a:endParaRPr lang="tr-TR" dirty="0"/>
          </a:p>
        </p:txBody>
      </p:sp>
    </p:spTree>
    <p:extLst>
      <p:ext uri="{BB962C8B-B14F-4D97-AF65-F5344CB8AC3E}">
        <p14:creationId xmlns:p14="http://schemas.microsoft.com/office/powerpoint/2010/main" val="114237196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lstStyle/>
          <a:p>
            <a:endParaRPr lang="tr-TR" dirty="0"/>
          </a:p>
        </p:txBody>
      </p:sp>
    </p:spTree>
    <p:extLst>
      <p:ext uri="{BB962C8B-B14F-4D97-AF65-F5344CB8AC3E}">
        <p14:creationId xmlns:p14="http://schemas.microsoft.com/office/powerpoint/2010/main" val="2861928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400" dirty="0"/>
              <a:t>Gerçekten de, meslek içinde uygulanması gerekli etik kuralların; mesleğin değişik konuları ve düzeyleri itibariyle öğrenilmesi, </a:t>
            </a:r>
            <a:r>
              <a:rPr lang="tr-TR" sz="2400" b="1" u="sng" dirty="0"/>
              <a:t>“Ziraat Fakültesi” </a:t>
            </a:r>
            <a:r>
              <a:rPr lang="tr-TR" sz="2400" dirty="0"/>
              <a:t>mezunları olarak hayata atılacak bireylere yol gösterici olmakla kalmayıp; aynı zamanda olayları </a:t>
            </a:r>
            <a:r>
              <a:rPr lang="tr-TR" sz="2400" dirty="0">
                <a:solidFill>
                  <a:srgbClr val="FF0000"/>
                </a:solidFill>
              </a:rPr>
              <a:t>yargılama</a:t>
            </a:r>
            <a:r>
              <a:rPr lang="tr-TR" sz="2400" dirty="0"/>
              <a:t> ve </a:t>
            </a:r>
            <a:r>
              <a:rPr lang="tr-TR" sz="2400" dirty="0">
                <a:solidFill>
                  <a:srgbClr val="FF0000"/>
                </a:solidFill>
              </a:rPr>
              <a:t>doğruyu bulma</a:t>
            </a:r>
            <a:r>
              <a:rPr lang="tr-TR" sz="2400" dirty="0"/>
              <a:t> hususunda yararlı olacağı kuşkusuzdur.</a:t>
            </a:r>
          </a:p>
          <a:p>
            <a:pPr algn="just"/>
            <a:endParaRPr lang="tr-TR" sz="2400" dirty="0"/>
          </a:p>
        </p:txBody>
      </p:sp>
    </p:spTree>
    <p:extLst>
      <p:ext uri="{BB962C8B-B14F-4D97-AF65-F5344CB8AC3E}">
        <p14:creationId xmlns:p14="http://schemas.microsoft.com/office/powerpoint/2010/main" val="2311070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400" dirty="0"/>
              <a:t>Sadece insanoğlunun bulunduğu toplum değil, doğası ile birlikte tüm dünya, gezegenler ve evren bir düzen içindedir. Bu düzen, </a:t>
            </a:r>
            <a:r>
              <a:rPr lang="tr-TR" sz="2400" dirty="0" err="1"/>
              <a:t>hergün</a:t>
            </a:r>
            <a:r>
              <a:rPr lang="tr-TR" sz="2400" dirty="0"/>
              <a:t> yenileri keşfedilen bir kurallar dizisi ve gerçekleri ile yürümektedir. Dolayısı ile, aşağıda ayrıntıları verilecek olan ahlak felsefesine dönük genel ve mesleklere göre özel “</a:t>
            </a:r>
            <a:r>
              <a:rPr lang="tr-TR" sz="2400" b="1" u="sng" dirty="0">
                <a:solidFill>
                  <a:srgbClr val="FF0000"/>
                </a:solidFill>
              </a:rPr>
              <a:t>deontolojik</a:t>
            </a:r>
            <a:r>
              <a:rPr lang="tr-TR" sz="2400" dirty="0"/>
              <a:t>” yaklaşımların, her konuda olduğu gibi tarımda da gerek meslek mensuplarının; gerek toplumun tüm diğer kesimlerinin tam olarak kavramaları ve uygulamaları gerekir.</a:t>
            </a:r>
          </a:p>
          <a:p>
            <a:pPr algn="just"/>
            <a:endParaRPr lang="tr-TR" sz="2400" dirty="0"/>
          </a:p>
        </p:txBody>
      </p:sp>
    </p:spTree>
    <p:extLst>
      <p:ext uri="{BB962C8B-B14F-4D97-AF65-F5344CB8AC3E}">
        <p14:creationId xmlns:p14="http://schemas.microsoft.com/office/powerpoint/2010/main" val="2145055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lstStyle/>
          <a:p>
            <a:r>
              <a:rPr lang="tr-TR" sz="2400" b="1" dirty="0"/>
              <a:t>2. TANIMLAR VE KAVRAMLAR</a:t>
            </a:r>
          </a:p>
          <a:p>
            <a:r>
              <a:rPr lang="tr-TR" sz="2400" b="1" dirty="0">
                <a:solidFill>
                  <a:srgbClr val="FF0000"/>
                </a:solidFill>
              </a:rPr>
              <a:t>4. Hafta </a:t>
            </a:r>
            <a:r>
              <a:rPr lang="tr-TR" sz="2400" b="1" dirty="0" err="1">
                <a:solidFill>
                  <a:srgbClr val="FF0000"/>
                </a:solidFill>
              </a:rPr>
              <a:t>burdan</a:t>
            </a:r>
            <a:r>
              <a:rPr lang="tr-TR" sz="2400" b="1" dirty="0">
                <a:solidFill>
                  <a:srgbClr val="FF0000"/>
                </a:solidFill>
              </a:rPr>
              <a:t> başlanılacak</a:t>
            </a:r>
          </a:p>
          <a:p>
            <a:pPr algn="just"/>
            <a:r>
              <a:rPr lang="tr-TR" dirty="0"/>
              <a:t>Sözlük ve ansiklopedilerdeki açıklaması ile </a:t>
            </a:r>
            <a:r>
              <a:rPr lang="tr-TR" b="1" dirty="0"/>
              <a:t>“deontoloji” </a:t>
            </a:r>
            <a:r>
              <a:rPr lang="tr-TR" dirty="0"/>
              <a:t>terimi, </a:t>
            </a:r>
            <a:r>
              <a:rPr lang="tr-TR" dirty="0" err="1"/>
              <a:t>yunancadan</a:t>
            </a:r>
            <a:r>
              <a:rPr lang="tr-TR" dirty="0"/>
              <a:t> gelmekte ve köken olarak </a:t>
            </a:r>
            <a:r>
              <a:rPr lang="tr-TR" b="1" dirty="0"/>
              <a:t>“</a:t>
            </a:r>
            <a:r>
              <a:rPr lang="tr-TR" b="1" dirty="0" err="1"/>
              <a:t>deontos</a:t>
            </a:r>
            <a:r>
              <a:rPr lang="tr-TR" b="1" dirty="0"/>
              <a:t>” </a:t>
            </a:r>
            <a:r>
              <a:rPr lang="tr-TR" dirty="0">
                <a:solidFill>
                  <a:srgbClr val="FF0000"/>
                </a:solidFill>
              </a:rPr>
              <a:t>(yapılması gereken şey) </a:t>
            </a:r>
            <a:r>
              <a:rPr lang="tr-TR" dirty="0"/>
              <a:t>ve </a:t>
            </a:r>
            <a:r>
              <a:rPr lang="tr-TR" b="1" dirty="0"/>
              <a:t>“logos” </a:t>
            </a:r>
            <a:r>
              <a:rPr lang="tr-TR" dirty="0">
                <a:solidFill>
                  <a:srgbClr val="FF0000"/>
                </a:solidFill>
              </a:rPr>
              <a:t>(bilim) </a:t>
            </a:r>
            <a:r>
              <a:rPr lang="tr-TR" dirty="0"/>
              <a:t>kelimelerinden oluşmaktadır. Anlam olarak, </a:t>
            </a:r>
            <a:r>
              <a:rPr lang="tr-TR" b="1" dirty="0"/>
              <a:t>“yapılması gereken şeyin bilimi” </a:t>
            </a:r>
            <a:r>
              <a:rPr lang="tr-TR" dirty="0"/>
              <a:t>veya </a:t>
            </a:r>
            <a:r>
              <a:rPr lang="tr-TR" b="1" dirty="0"/>
              <a:t>“olması gereken şeyin bilimi” </a:t>
            </a:r>
            <a:r>
              <a:rPr lang="tr-TR" dirty="0"/>
              <a:t>veya </a:t>
            </a:r>
            <a:r>
              <a:rPr lang="tr-TR" b="1" dirty="0"/>
              <a:t>“ödev bilimi” </a:t>
            </a:r>
            <a:r>
              <a:rPr lang="tr-TR" dirty="0"/>
              <a:t>şeklinde anlaşılmaktadır. </a:t>
            </a:r>
            <a:r>
              <a:rPr lang="tr-TR" dirty="0" err="1"/>
              <a:t>Osmanlıca’daki</a:t>
            </a:r>
            <a:r>
              <a:rPr lang="tr-TR" dirty="0"/>
              <a:t> karşılığı da </a:t>
            </a:r>
            <a:r>
              <a:rPr lang="tr-TR" b="1" dirty="0"/>
              <a:t>“</a:t>
            </a:r>
            <a:r>
              <a:rPr lang="tr-TR" b="1" dirty="0" err="1"/>
              <a:t>ilm</a:t>
            </a:r>
            <a:r>
              <a:rPr lang="tr-TR" b="1" dirty="0"/>
              <a:t>-i </a:t>
            </a:r>
            <a:r>
              <a:rPr lang="tr-TR" b="1" dirty="0" err="1"/>
              <a:t>vazaif</a:t>
            </a:r>
            <a:r>
              <a:rPr lang="tr-TR" b="1" dirty="0"/>
              <a:t>” </a:t>
            </a:r>
            <a:r>
              <a:rPr lang="tr-TR" dirty="0"/>
              <a:t>olarak tanımlanan deontolojinin bugünkü anlamı itibariyle tam karşılığı </a:t>
            </a:r>
            <a:r>
              <a:rPr lang="tr-TR" b="1" dirty="0"/>
              <a:t>“görev bilimi” </a:t>
            </a:r>
            <a:r>
              <a:rPr lang="tr-TR" dirty="0" err="1"/>
              <a:t>dir</a:t>
            </a:r>
            <a:r>
              <a:rPr lang="tr-TR" dirty="0"/>
              <a:t>. Buradaki </a:t>
            </a:r>
            <a:r>
              <a:rPr lang="tr-TR" dirty="0">
                <a:solidFill>
                  <a:srgbClr val="FF0000"/>
                </a:solidFill>
              </a:rPr>
              <a:t>“görev bilimi” </a:t>
            </a:r>
            <a:r>
              <a:rPr lang="tr-TR" dirty="0"/>
              <a:t>tabirinin içinde derin anlamlar vardır ve burada özellikle </a:t>
            </a:r>
            <a:r>
              <a:rPr lang="tr-TR" b="1" dirty="0"/>
              <a:t>“görev bilinci” </a:t>
            </a:r>
            <a:r>
              <a:rPr lang="tr-TR" dirty="0"/>
              <a:t>vurgulanmaktadır.</a:t>
            </a:r>
          </a:p>
        </p:txBody>
      </p:sp>
    </p:spTree>
    <p:extLst>
      <p:ext uri="{BB962C8B-B14F-4D97-AF65-F5344CB8AC3E}">
        <p14:creationId xmlns:p14="http://schemas.microsoft.com/office/powerpoint/2010/main" val="1044006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39329" y="349046"/>
            <a:ext cx="11847871" cy="6508954"/>
          </a:xfrm>
        </p:spPr>
        <p:txBody>
          <a:bodyPr anchor="ctr">
            <a:normAutofit/>
          </a:bodyPr>
          <a:lstStyle/>
          <a:p>
            <a:pPr algn="just"/>
            <a:r>
              <a:rPr lang="tr-TR" sz="2800" dirty="0"/>
              <a:t>Diğer taraftan</a:t>
            </a:r>
            <a:r>
              <a:rPr lang="tr-TR" sz="2800" dirty="0">
                <a:solidFill>
                  <a:srgbClr val="FF0000"/>
                </a:solidFill>
              </a:rPr>
              <a:t>, “görev bilimi” </a:t>
            </a:r>
            <a:r>
              <a:rPr lang="tr-TR" sz="2800" dirty="0"/>
              <a:t>ne ve buna paralel olarak da </a:t>
            </a:r>
            <a:r>
              <a:rPr lang="tr-TR" sz="2800" dirty="0">
                <a:solidFill>
                  <a:srgbClr val="FF0000"/>
                </a:solidFill>
              </a:rPr>
              <a:t>“görev </a:t>
            </a:r>
            <a:r>
              <a:rPr lang="tr-TR" sz="2800" dirty="0" err="1">
                <a:solidFill>
                  <a:srgbClr val="FF0000"/>
                </a:solidFill>
              </a:rPr>
              <a:t>bilinci</a:t>
            </a:r>
            <a:r>
              <a:rPr lang="tr-TR" sz="2800" dirty="0" err="1"/>
              <a:t>”ne</a:t>
            </a:r>
            <a:r>
              <a:rPr lang="tr-TR" sz="2800" dirty="0"/>
              <a:t> temel oluşturan ilkeler ise </a:t>
            </a:r>
            <a:r>
              <a:rPr lang="tr-TR" sz="2800" dirty="0">
                <a:solidFill>
                  <a:srgbClr val="FF0000"/>
                </a:solidFill>
              </a:rPr>
              <a:t>“ahlak” </a:t>
            </a:r>
            <a:r>
              <a:rPr lang="tr-TR" sz="2800" dirty="0"/>
              <a:t>kavramının içindedir. </a:t>
            </a:r>
            <a:r>
              <a:rPr lang="tr-TR" sz="2800" u="sng" dirty="0"/>
              <a:t>Sözlük anlamı ile </a:t>
            </a:r>
            <a:r>
              <a:rPr lang="tr-TR" sz="2800" u="sng" dirty="0">
                <a:solidFill>
                  <a:srgbClr val="FF0000"/>
                </a:solidFill>
              </a:rPr>
              <a:t>“ahlak”, </a:t>
            </a:r>
            <a:r>
              <a:rPr lang="tr-TR" sz="2800" u="sng" dirty="0"/>
              <a:t>bir toplum içinde kişilerin benimsedikleri, uymak zorunda bulundukları davranış biçimleri ve kurallarıdır. </a:t>
            </a:r>
            <a:r>
              <a:rPr lang="tr-TR" sz="2800" dirty="0"/>
              <a:t>Yarar, iyi, kötü gibi sorunları inceleyen, törelere dayanan bir davranış yasası geliştiren, neyin uğrunda savaşılmaya değer, neyin hayata anlam kazandırdığı, hangi davranışın iyi ve hangisinin kötü olduğu gibi sorunları kendine konu edinen bilim dalı </a:t>
            </a:r>
            <a:r>
              <a:rPr lang="tr-TR" sz="2800" b="1" dirty="0"/>
              <a:t>“ahlak </a:t>
            </a:r>
            <a:r>
              <a:rPr lang="tr-TR" sz="2800" b="1" dirty="0" err="1"/>
              <a:t>bilimi”</a:t>
            </a:r>
            <a:r>
              <a:rPr lang="tr-TR" sz="2800" dirty="0" err="1"/>
              <a:t>dir</a:t>
            </a:r>
            <a:r>
              <a:rPr lang="tr-TR" sz="2800" dirty="0"/>
              <a:t> (</a:t>
            </a:r>
            <a:r>
              <a:rPr lang="tr-TR" sz="2800" dirty="0" err="1"/>
              <a:t>Anonymous</a:t>
            </a:r>
            <a:r>
              <a:rPr lang="tr-TR" sz="2800" dirty="0"/>
              <a:t> 1988). Bu terim, yukarıda da belirtildiği gibi, eski </a:t>
            </a:r>
            <a:r>
              <a:rPr lang="tr-TR" sz="2800" dirty="0" err="1"/>
              <a:t>Yunanca’dan</a:t>
            </a:r>
            <a:r>
              <a:rPr lang="tr-TR" sz="2800" dirty="0"/>
              <a:t> gelen </a:t>
            </a:r>
            <a:r>
              <a:rPr lang="tr-TR" sz="3200" b="1" dirty="0">
                <a:solidFill>
                  <a:srgbClr val="FF0000"/>
                </a:solidFill>
              </a:rPr>
              <a:t>etik</a:t>
            </a:r>
            <a:r>
              <a:rPr lang="tr-TR" sz="2800" b="1" dirty="0"/>
              <a:t> </a:t>
            </a:r>
            <a:r>
              <a:rPr lang="tr-TR" sz="2800" dirty="0"/>
              <a:t>terimi ile eş anlamlıdır. </a:t>
            </a:r>
            <a:r>
              <a:rPr lang="es-ES" sz="2800" u="sng" dirty="0"/>
              <a:t>Daha yalın bir ifade ile ahlak biliminin ve felsefesinin konusu </a:t>
            </a:r>
            <a:r>
              <a:rPr lang="es-ES" sz="2800" u="sng" dirty="0">
                <a:solidFill>
                  <a:srgbClr val="FF0000"/>
                </a:solidFill>
              </a:rPr>
              <a:t>insanın</a:t>
            </a:r>
            <a:r>
              <a:rPr lang="tr-TR" sz="2800" u="sng" dirty="0">
                <a:solidFill>
                  <a:srgbClr val="FF0000"/>
                </a:solidFill>
              </a:rPr>
              <a:t> davranışları, yaklaşımları ve yaptıklarıdır</a:t>
            </a:r>
            <a:r>
              <a:rPr lang="tr-TR" sz="2800" u="sng" dirty="0"/>
              <a:t>. İnsanın yalnızca iradeli hareketleri ahlak felsefesinin konusudur.</a:t>
            </a:r>
          </a:p>
          <a:p>
            <a:r>
              <a:rPr lang="tr-TR" sz="4800" u="sng" dirty="0"/>
              <a:t>5. HAFTA</a:t>
            </a:r>
          </a:p>
        </p:txBody>
      </p:sp>
    </p:spTree>
    <p:extLst>
      <p:ext uri="{BB962C8B-B14F-4D97-AF65-F5344CB8AC3E}">
        <p14:creationId xmlns:p14="http://schemas.microsoft.com/office/powerpoint/2010/main" val="4026862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lnSpc>
                <a:spcPct val="120000"/>
              </a:lnSpc>
            </a:pPr>
            <a:r>
              <a:rPr lang="tr-TR" sz="2400" dirty="0">
                <a:effectLst/>
                <a:latin typeface="Times New Roman" panose="02020603050405020304" pitchFamily="18" charset="0"/>
                <a:cs typeface="Times New Roman" panose="02020603050405020304" pitchFamily="18" charset="0"/>
              </a:rPr>
              <a:t>İnsanoğlu, üzerinde yaşadığı dünya ve içinde bulunduğu samanyolu ile birlikte, tüm evrende bulunan ahenk ve düzenin bir parçasıdır.</a:t>
            </a:r>
          </a:p>
          <a:p>
            <a:pPr algn="just">
              <a:lnSpc>
                <a:spcPct val="120000"/>
              </a:lnSpc>
            </a:pPr>
            <a:r>
              <a:rPr lang="tr-TR" sz="2400" dirty="0">
                <a:effectLst/>
                <a:latin typeface="Times New Roman" panose="02020603050405020304" pitchFamily="18" charset="0"/>
                <a:cs typeface="Times New Roman" panose="02020603050405020304" pitchFamily="18" charset="0"/>
              </a:rPr>
              <a:t>Büyük kaostan sonra ortaya çıkan evrensel bu makro düzen, simetri esasına göre mikro düzeyde de vardır.</a:t>
            </a:r>
          </a:p>
          <a:p>
            <a:pPr algn="just">
              <a:lnSpc>
                <a:spcPct val="120000"/>
              </a:lnSpc>
            </a:pPr>
            <a:r>
              <a:rPr lang="tr-TR" sz="2400" dirty="0">
                <a:effectLst/>
                <a:latin typeface="Times New Roman" panose="02020603050405020304" pitchFamily="18" charset="0"/>
                <a:cs typeface="Times New Roman" panose="02020603050405020304" pitchFamily="18" charset="0"/>
              </a:rPr>
              <a:t>İnsanlık tarihine ilişkin eldeki bilimsel kanıtlara göre, insanoğlu toplum yaşamına geçtiği andan itibaren içinde bulunduğu </a:t>
            </a:r>
            <a:r>
              <a:rPr lang="tr-TR" sz="2400" dirty="0" err="1">
                <a:effectLst/>
                <a:latin typeface="Times New Roman" panose="02020603050405020304" pitchFamily="18" charset="0"/>
                <a:cs typeface="Times New Roman" panose="02020603050405020304" pitchFamily="18" charset="0"/>
              </a:rPr>
              <a:t>makrokozmos</a:t>
            </a:r>
            <a:r>
              <a:rPr lang="tr-TR" sz="2400" dirty="0">
                <a:effectLst/>
                <a:latin typeface="Times New Roman" panose="02020603050405020304" pitchFamily="18" charset="0"/>
                <a:cs typeface="Times New Roman" panose="02020603050405020304" pitchFamily="18" charset="0"/>
              </a:rPr>
              <a:t> düzenine paralel olarak yaşamını yönlendirecek bir takım kurallar ortaya koymaya başlamıştır. </a:t>
            </a:r>
          </a:p>
        </p:txBody>
      </p:sp>
    </p:spTree>
    <p:extLst>
      <p:ext uri="{BB962C8B-B14F-4D97-AF65-F5344CB8AC3E}">
        <p14:creationId xmlns:p14="http://schemas.microsoft.com/office/powerpoint/2010/main" val="2433504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lstStyle/>
          <a:p>
            <a:pPr algn="just"/>
            <a:r>
              <a:rPr lang="tr-TR" dirty="0"/>
              <a:t>Öte yandan, Ahlak, kelimesinin etimolojik açıdan kökeninin Arapça </a:t>
            </a:r>
            <a:r>
              <a:rPr lang="tr-TR" b="1" dirty="0"/>
              <a:t>“</a:t>
            </a:r>
            <a:r>
              <a:rPr lang="tr-TR" b="1" dirty="0" err="1"/>
              <a:t>hulk</a:t>
            </a:r>
            <a:r>
              <a:rPr lang="tr-TR" b="1" dirty="0"/>
              <a:t>” </a:t>
            </a:r>
            <a:r>
              <a:rPr lang="tr-TR" dirty="0"/>
              <a:t>; Yunanca </a:t>
            </a:r>
            <a:r>
              <a:rPr lang="tr-TR" b="1" dirty="0"/>
              <a:t>“</a:t>
            </a:r>
            <a:r>
              <a:rPr lang="tr-TR" b="1" dirty="0" err="1"/>
              <a:t>ethos</a:t>
            </a:r>
            <a:r>
              <a:rPr lang="tr-TR" b="1" dirty="0"/>
              <a:t>” </a:t>
            </a:r>
            <a:r>
              <a:rPr lang="tr-TR" dirty="0"/>
              <a:t>ve Latince </a:t>
            </a:r>
            <a:r>
              <a:rPr lang="tr-TR" b="1" dirty="0"/>
              <a:t>“</a:t>
            </a:r>
            <a:r>
              <a:rPr lang="tr-TR" b="1" dirty="0" err="1"/>
              <a:t>mos</a:t>
            </a:r>
            <a:r>
              <a:rPr lang="tr-TR" b="1" dirty="0"/>
              <a:t>” </a:t>
            </a:r>
            <a:r>
              <a:rPr lang="tr-TR" dirty="0"/>
              <a:t>kelimelerine dayandığı bilinmektedir. Arapça </a:t>
            </a:r>
            <a:r>
              <a:rPr lang="tr-TR" b="1" dirty="0"/>
              <a:t>“</a:t>
            </a:r>
            <a:r>
              <a:rPr lang="tr-TR" b="1" dirty="0" err="1"/>
              <a:t>hulk</a:t>
            </a:r>
            <a:r>
              <a:rPr lang="tr-TR" b="1" dirty="0"/>
              <a:t>”, “huy” </a:t>
            </a:r>
            <a:r>
              <a:rPr lang="tr-TR" dirty="0"/>
              <a:t>anlamındadır.</a:t>
            </a:r>
          </a:p>
          <a:p>
            <a:pPr algn="just"/>
            <a:r>
              <a:rPr lang="tr-TR" dirty="0"/>
              <a:t>Arapça </a:t>
            </a:r>
            <a:r>
              <a:rPr lang="tr-TR" b="1" dirty="0"/>
              <a:t>“ahlak-ı hamide” </a:t>
            </a:r>
            <a:r>
              <a:rPr lang="tr-TR" dirty="0"/>
              <a:t>ve </a:t>
            </a:r>
            <a:r>
              <a:rPr lang="tr-TR" b="1" dirty="0"/>
              <a:t>“ahlak-ı </a:t>
            </a:r>
            <a:r>
              <a:rPr lang="tr-TR" b="1" dirty="0" err="1"/>
              <a:t>hasene</a:t>
            </a:r>
            <a:r>
              <a:rPr lang="tr-TR" b="1" dirty="0"/>
              <a:t>” </a:t>
            </a:r>
            <a:r>
              <a:rPr lang="tr-TR" dirty="0"/>
              <a:t>iyi ahlak; </a:t>
            </a:r>
            <a:r>
              <a:rPr lang="tr-TR" b="1" dirty="0"/>
              <a:t>“ahlak-ı </a:t>
            </a:r>
            <a:r>
              <a:rPr lang="tr-TR" b="1" dirty="0" err="1"/>
              <a:t>zemime</a:t>
            </a:r>
            <a:r>
              <a:rPr lang="tr-TR" b="1" dirty="0"/>
              <a:t>” </a:t>
            </a:r>
            <a:r>
              <a:rPr lang="tr-TR" dirty="0"/>
              <a:t>ve </a:t>
            </a:r>
            <a:r>
              <a:rPr lang="tr-TR" b="1" dirty="0"/>
              <a:t>“ahlak-ı seyyie” </a:t>
            </a:r>
            <a:r>
              <a:rPr lang="tr-TR" dirty="0"/>
              <a:t>ise kötü ahlak anlamlarına gelmektedir. </a:t>
            </a:r>
            <a:r>
              <a:rPr lang="tr-TR" dirty="0" err="1"/>
              <a:t>İngilizce’de</a:t>
            </a:r>
            <a:r>
              <a:rPr lang="tr-TR" dirty="0"/>
              <a:t> ahlak kelimesinin karşılığı olarak kullanılan </a:t>
            </a:r>
            <a:r>
              <a:rPr lang="tr-TR" b="1" dirty="0"/>
              <a:t>“</a:t>
            </a:r>
            <a:r>
              <a:rPr lang="tr-TR" b="1" dirty="0" err="1"/>
              <a:t>ethic</a:t>
            </a:r>
            <a:r>
              <a:rPr lang="tr-TR" b="1" dirty="0"/>
              <a:t>” </a:t>
            </a:r>
            <a:r>
              <a:rPr lang="tr-TR" dirty="0"/>
              <a:t>(etik) kelimesinin kökeni ise Yunanca </a:t>
            </a:r>
            <a:r>
              <a:rPr lang="tr-TR" b="1" dirty="0"/>
              <a:t>“</a:t>
            </a:r>
            <a:r>
              <a:rPr lang="tr-TR" b="1" dirty="0" err="1"/>
              <a:t>ethos</a:t>
            </a:r>
            <a:r>
              <a:rPr lang="tr-TR" b="1" dirty="0"/>
              <a:t>” </a:t>
            </a:r>
            <a:r>
              <a:rPr lang="tr-TR" dirty="0"/>
              <a:t>dan gelmektedir.</a:t>
            </a:r>
          </a:p>
        </p:txBody>
      </p:sp>
    </p:spTree>
    <p:extLst>
      <p:ext uri="{BB962C8B-B14F-4D97-AF65-F5344CB8AC3E}">
        <p14:creationId xmlns:p14="http://schemas.microsoft.com/office/powerpoint/2010/main" val="1568681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400" dirty="0"/>
              <a:t>Yine İngilizce de ahlak kavramını ifade etmek üzere kullanılan </a:t>
            </a:r>
            <a:r>
              <a:rPr lang="tr-TR" sz="2400" b="1" dirty="0"/>
              <a:t>“</a:t>
            </a:r>
            <a:r>
              <a:rPr lang="tr-TR" sz="2400" b="1" dirty="0" err="1"/>
              <a:t>morality</a:t>
            </a:r>
            <a:r>
              <a:rPr lang="tr-TR" sz="2400" b="1" dirty="0"/>
              <a:t>” </a:t>
            </a:r>
            <a:r>
              <a:rPr lang="tr-TR" sz="2400" dirty="0"/>
              <a:t>kelimesi Latince </a:t>
            </a:r>
            <a:r>
              <a:rPr lang="tr-TR" sz="2400" b="1" dirty="0"/>
              <a:t>“</a:t>
            </a:r>
            <a:r>
              <a:rPr lang="tr-TR" sz="2400" b="1" dirty="0" err="1"/>
              <a:t>mos</a:t>
            </a:r>
            <a:r>
              <a:rPr lang="tr-TR" sz="2400" b="1" dirty="0"/>
              <a:t>” </a:t>
            </a:r>
            <a:r>
              <a:rPr lang="tr-TR" sz="2400" dirty="0"/>
              <a:t>kelimesinden türetilmiştir.</a:t>
            </a:r>
          </a:p>
          <a:p>
            <a:pPr algn="just"/>
            <a:r>
              <a:rPr lang="tr-TR" sz="2400" u="sng" dirty="0">
                <a:solidFill>
                  <a:srgbClr val="FF0000"/>
                </a:solidFill>
              </a:rPr>
              <a:t>Ahlak, </a:t>
            </a:r>
            <a:r>
              <a:rPr lang="tr-TR" sz="2400" u="sng" dirty="0"/>
              <a:t>bir sosyal bilim dalı olarak toplum içerisinde </a:t>
            </a:r>
            <a:r>
              <a:rPr lang="tr-TR" sz="2400" u="sng" dirty="0">
                <a:solidFill>
                  <a:srgbClr val="FF0000"/>
                </a:solidFill>
              </a:rPr>
              <a:t>oluşmuş örf ve adetlerin</a:t>
            </a:r>
            <a:r>
              <a:rPr lang="tr-TR" sz="2400" u="sng" dirty="0"/>
              <a:t>, değer yargılarının, normların ve kuralların oluşturduğu sistem bütününü inceler. </a:t>
            </a:r>
            <a:r>
              <a:rPr lang="tr-TR" sz="2400" dirty="0"/>
              <a:t>Bu sistem bütünü; bir bireyin, bir grubun ya da tüm toplumun doğru ve yanlış davranışlarını belirler ve yönlendirir (Aktan 1999).</a:t>
            </a:r>
          </a:p>
          <a:p>
            <a:endParaRPr lang="tr-TR" sz="2400" dirty="0"/>
          </a:p>
        </p:txBody>
      </p:sp>
    </p:spTree>
    <p:extLst>
      <p:ext uri="{BB962C8B-B14F-4D97-AF65-F5344CB8AC3E}">
        <p14:creationId xmlns:p14="http://schemas.microsoft.com/office/powerpoint/2010/main" val="117125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400" dirty="0"/>
              <a:t>Açıklandığı gibi, ahlak </a:t>
            </a:r>
            <a:r>
              <a:rPr lang="tr-TR" sz="2400" dirty="0" err="1"/>
              <a:t>insanlararası</a:t>
            </a:r>
            <a:r>
              <a:rPr lang="tr-TR" sz="2400" dirty="0"/>
              <a:t> ilişkilerde uyulması beklenilen kuralları ve yapılması gereken görevleri belirtir. Bu bakımdan en başta bir ahlak türü olarak </a:t>
            </a:r>
            <a:r>
              <a:rPr lang="tr-TR" sz="2400" b="1" dirty="0"/>
              <a:t>“birey ahlakı” </a:t>
            </a:r>
            <a:r>
              <a:rPr lang="tr-TR" sz="2400" dirty="0" err="1"/>
              <a:t>ndan</a:t>
            </a:r>
            <a:r>
              <a:rPr lang="tr-TR" sz="2400" dirty="0"/>
              <a:t> </a:t>
            </a:r>
            <a:r>
              <a:rPr lang="tr-TR" sz="2400" dirty="0" err="1"/>
              <a:t>sözetmek</a:t>
            </a:r>
            <a:r>
              <a:rPr lang="tr-TR" sz="2400" dirty="0"/>
              <a:t> gerekir. Birey ahlakında toplum üyelerinden beklenilen iyi davranış kalıpları ve toplum içerisinde uyulması beklenilen kurallar önem taşır.</a:t>
            </a:r>
          </a:p>
        </p:txBody>
      </p:sp>
    </p:spTree>
    <p:extLst>
      <p:ext uri="{BB962C8B-B14F-4D97-AF65-F5344CB8AC3E}">
        <p14:creationId xmlns:p14="http://schemas.microsoft.com/office/powerpoint/2010/main" val="1581068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400" dirty="0"/>
              <a:t>Doğru sözlülük ve dürüstlük, samimiyet, adil olmak, sabır ve sükunet sahibi olmak, alçak gönüllü olmak, fesat olmamak, kötü alışkanlık (kumar, uyuşturucu gibi) sahibi olmamak ve daha bir çok karakter birey ahlakını ortaya koyan değer yargılarıdır.</a:t>
            </a:r>
          </a:p>
          <a:p>
            <a:pPr algn="just"/>
            <a:endParaRPr lang="tr-TR" sz="2400" dirty="0"/>
          </a:p>
          <a:p>
            <a:pPr algn="just"/>
            <a:r>
              <a:rPr lang="tr-TR" sz="2400" dirty="0"/>
              <a:t>Birey ahlakı dışında bir de </a:t>
            </a:r>
            <a:r>
              <a:rPr lang="tr-TR" sz="2400" b="1" dirty="0"/>
              <a:t>“aile </a:t>
            </a:r>
            <a:r>
              <a:rPr lang="tr-TR" sz="2400" b="1" dirty="0" err="1"/>
              <a:t>ahlakı”</a:t>
            </a:r>
            <a:r>
              <a:rPr lang="tr-TR" sz="2400" dirty="0" err="1"/>
              <a:t>ndan</a:t>
            </a:r>
            <a:r>
              <a:rPr lang="tr-TR" sz="2400" dirty="0"/>
              <a:t> </a:t>
            </a:r>
            <a:r>
              <a:rPr lang="tr-TR" sz="2400" dirty="0" err="1"/>
              <a:t>sözetmek</a:t>
            </a:r>
            <a:r>
              <a:rPr lang="tr-TR" sz="2400" dirty="0"/>
              <a:t> gerekir. </a:t>
            </a:r>
            <a:r>
              <a:rPr lang="tr-TR" sz="2400" u="sng" dirty="0">
                <a:solidFill>
                  <a:srgbClr val="FF0000"/>
                </a:solidFill>
              </a:rPr>
              <a:t>Aile ahlakı, </a:t>
            </a:r>
            <a:r>
              <a:rPr lang="tr-TR" sz="2400" u="sng" dirty="0"/>
              <a:t>bir toplumsal kurum olarak aile içerisinde uyulması beklenilen davranış kurallarını ifade eder.</a:t>
            </a:r>
            <a:r>
              <a:rPr lang="tr-TR" sz="2400" dirty="0"/>
              <a:t> Aile, hiç şüphesiz toplumun temelidir. Dolayısıyla aileyi oluşturan bireylerin aile kurumuna saygı duymaları, ahlaki davranış ve eylemlere önem vermeleri gerekir.</a:t>
            </a:r>
          </a:p>
          <a:p>
            <a:pPr algn="just"/>
            <a:endParaRPr lang="tr-TR" sz="2400" dirty="0"/>
          </a:p>
        </p:txBody>
      </p:sp>
    </p:spTree>
    <p:extLst>
      <p:ext uri="{BB962C8B-B14F-4D97-AF65-F5344CB8AC3E}">
        <p14:creationId xmlns:p14="http://schemas.microsoft.com/office/powerpoint/2010/main" val="3688132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marL="342900" indent="-342900" algn="just">
              <a:spcBef>
                <a:spcPts val="1800"/>
              </a:spcBef>
              <a:spcAft>
                <a:spcPts val="1800"/>
              </a:spcAft>
              <a:buFont typeface="Wingdings" panose="05000000000000000000" pitchFamily="2" charset="2"/>
              <a:buChar char="v"/>
            </a:pPr>
            <a:r>
              <a:rPr lang="tr-TR" sz="2400" dirty="0" err="1"/>
              <a:t>Herşeyden</a:t>
            </a:r>
            <a:r>
              <a:rPr lang="tr-TR" sz="2400" dirty="0"/>
              <a:t> önce ailede eşlerin birbirlerine saygılı davranmaları son derece önem taşır. Aile içinde şiddete başvurmama, zina </a:t>
            </a:r>
            <a:r>
              <a:rPr lang="tr-TR" sz="2400"/>
              <a:t>yapmama vesaire </a:t>
            </a:r>
            <a:r>
              <a:rPr lang="tr-TR" sz="2400" dirty="0"/>
              <a:t>(Devam eden, seyreden, yürüyen) ilkeler aile ahlakı açısından önem taşır.</a:t>
            </a:r>
          </a:p>
          <a:p>
            <a:pPr marL="342900" indent="-342900" algn="just">
              <a:spcBef>
                <a:spcPts val="1800"/>
              </a:spcBef>
              <a:spcAft>
                <a:spcPts val="1800"/>
              </a:spcAft>
              <a:buFont typeface="Wingdings" panose="05000000000000000000" pitchFamily="2" charset="2"/>
              <a:buChar char="v"/>
            </a:pPr>
            <a:r>
              <a:rPr lang="tr-TR" sz="2400" dirty="0"/>
              <a:t>Karı ve kocanın birbirlerine olan davranışları kadar çocuklarına karşı da ahlaki sorumlulukları bulunmaktadır.</a:t>
            </a:r>
          </a:p>
          <a:p>
            <a:pPr marL="342900" indent="-342900" algn="just">
              <a:spcBef>
                <a:spcPts val="1800"/>
              </a:spcBef>
              <a:spcAft>
                <a:spcPts val="1800"/>
              </a:spcAft>
              <a:buFont typeface="Wingdings" panose="05000000000000000000" pitchFamily="2" charset="2"/>
              <a:buChar char="v"/>
            </a:pPr>
            <a:r>
              <a:rPr lang="tr-TR" sz="2400" dirty="0"/>
              <a:t>Anne ve babanın, çocuklarının ahlak sahibi bireyler olarak yetiştirilmesinde çok önemli rolleri ve görevleri bulunmaktadır.</a:t>
            </a:r>
          </a:p>
          <a:p>
            <a:pPr marL="342900" indent="-342900" algn="just">
              <a:spcBef>
                <a:spcPts val="1800"/>
              </a:spcBef>
              <a:spcAft>
                <a:spcPts val="1800"/>
              </a:spcAft>
              <a:buFont typeface="Wingdings" panose="05000000000000000000" pitchFamily="2" charset="2"/>
              <a:buChar char="v"/>
            </a:pPr>
            <a:r>
              <a:rPr lang="tr-TR" sz="2400" dirty="0"/>
              <a:t>Birey ve aile dışında tüm toplum üyelerinin değer yargıları, davranış kuralları, örf ve adetleri ise </a:t>
            </a:r>
            <a:r>
              <a:rPr lang="tr-TR" sz="2400" b="1" dirty="0"/>
              <a:t>“toplum </a:t>
            </a:r>
            <a:r>
              <a:rPr lang="tr-TR" sz="2400" b="1" dirty="0" err="1"/>
              <a:t>ahlakı”</a:t>
            </a:r>
            <a:r>
              <a:rPr lang="tr-TR" sz="2400" dirty="0" err="1"/>
              <a:t>nı</a:t>
            </a:r>
            <a:r>
              <a:rPr lang="tr-TR" sz="2400" dirty="0"/>
              <a:t> oluşturur. Toplum ahlakı (sosyal ahlak), kısaca </a:t>
            </a:r>
            <a:r>
              <a:rPr lang="sv-SE" sz="2400" dirty="0"/>
              <a:t>toplumsal yaşama ilişkin ahlaki kuralları ifade eder (Aktan 1999).</a:t>
            </a:r>
            <a:endParaRPr lang="tr-TR" sz="2400" dirty="0"/>
          </a:p>
        </p:txBody>
      </p:sp>
    </p:spTree>
    <p:extLst>
      <p:ext uri="{BB962C8B-B14F-4D97-AF65-F5344CB8AC3E}">
        <p14:creationId xmlns:p14="http://schemas.microsoft.com/office/powerpoint/2010/main" val="474066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lstStyle/>
          <a:p>
            <a:pPr algn="just">
              <a:spcBef>
                <a:spcPts val="0"/>
              </a:spcBef>
              <a:spcAft>
                <a:spcPts val="0"/>
              </a:spcAft>
            </a:pPr>
            <a:r>
              <a:rPr lang="sv-SE" sz="2400" dirty="0"/>
              <a:t>Ahlak bilimi özetle, ahlak kurallarını ele alan bir disiplindir. </a:t>
            </a:r>
            <a:r>
              <a:rPr lang="sv-SE" sz="2400" b="1" u="sng" dirty="0"/>
              <a:t>Ahlak</a:t>
            </a:r>
            <a:r>
              <a:rPr lang="tr-TR" sz="2400" b="1" u="sng" dirty="0"/>
              <a:t> kurallarının temel özelliklerini</a:t>
            </a:r>
            <a:r>
              <a:rPr lang="tr-TR" sz="2400" b="1" dirty="0"/>
              <a:t> </a:t>
            </a:r>
            <a:r>
              <a:rPr lang="tr-TR" sz="2400" dirty="0"/>
              <a:t>ise şu şekilde özetlemek mümkündür (Aktan 1999):</a:t>
            </a:r>
          </a:p>
          <a:p>
            <a:pPr algn="just">
              <a:spcBef>
                <a:spcPts val="0"/>
              </a:spcBef>
              <a:spcAft>
                <a:spcPts val="0"/>
              </a:spcAft>
            </a:pPr>
            <a:r>
              <a:rPr lang="tr-TR" sz="2400" dirty="0"/>
              <a:t>• </a:t>
            </a:r>
            <a:r>
              <a:rPr lang="tr-TR" sz="2400" b="1" dirty="0"/>
              <a:t>Ahlak kuralları, belirli bir kişi, grup ya da toplum için geçerli olan değer yargılarıdır</a:t>
            </a:r>
            <a:r>
              <a:rPr lang="tr-TR" sz="2400" b="1" i="1" dirty="0"/>
              <a:t>. </a:t>
            </a:r>
            <a:r>
              <a:rPr lang="tr-TR" sz="2400" dirty="0"/>
              <a:t>Ahlaki kurallar genel geçerliliğe sahip değillerdir. Bir başka ifadeyle, neyin doğru, neyin yanlış, neyin iyi ya da kötü olduğu kişiden kişiye, gruptan gruba ve nihayet toplumdan topluma değişebilir. </a:t>
            </a:r>
          </a:p>
          <a:p>
            <a:pPr algn="just">
              <a:spcBef>
                <a:spcPts val="0"/>
              </a:spcBef>
              <a:spcAft>
                <a:spcPts val="0"/>
              </a:spcAft>
            </a:pPr>
            <a:endParaRPr lang="tr-TR" sz="2400" dirty="0"/>
          </a:p>
          <a:p>
            <a:pPr algn="just">
              <a:spcBef>
                <a:spcPts val="0"/>
              </a:spcBef>
              <a:spcAft>
                <a:spcPts val="0"/>
              </a:spcAft>
            </a:pPr>
            <a:r>
              <a:rPr lang="tr-TR" sz="2400" dirty="0"/>
              <a:t>Örneğin, bir kişi için doğru olan, diğeri için doğru olmayabilir. Özetle, ahlak kuralları </a:t>
            </a:r>
            <a:r>
              <a:rPr lang="tr-TR" sz="2400" dirty="0" err="1"/>
              <a:t>subjektif</a:t>
            </a:r>
            <a:r>
              <a:rPr lang="tr-TR" sz="2400" dirty="0"/>
              <a:t>, yani kişiden kişiye değişen değer yargılarını ifade eder.</a:t>
            </a:r>
          </a:p>
        </p:txBody>
      </p:sp>
    </p:spTree>
    <p:extLst>
      <p:ext uri="{BB962C8B-B14F-4D97-AF65-F5344CB8AC3E}">
        <p14:creationId xmlns:p14="http://schemas.microsoft.com/office/powerpoint/2010/main" val="211107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400" dirty="0"/>
              <a:t>• </a:t>
            </a:r>
            <a:r>
              <a:rPr lang="tr-TR" sz="2400" b="1" dirty="0"/>
              <a:t>Ahlak kuralları, belirli bir yerde geçerli olan değer yargılarıdır</a:t>
            </a:r>
            <a:r>
              <a:rPr lang="tr-TR" sz="2400" b="1" i="1" dirty="0"/>
              <a:t>. </a:t>
            </a:r>
            <a:r>
              <a:rPr lang="tr-TR" sz="2400" dirty="0"/>
              <a:t>Herkes için genel geçerliliğe sahip ahlaki kurallar olmadığı gibi her yerde genel geçerliliğe sahip ahlaki kurallar da yoktur. Bununla birlikte, bazı davranış ve eylemlerin (örneğin, yalan söyleme, hırsızlık yapma vs.) herkes tarafından ve her yerde kabul edildiğini söylemek de </a:t>
            </a:r>
            <a:r>
              <a:rPr lang="tr-TR" sz="2400" dirty="0" err="1"/>
              <a:t>bmümkündür</a:t>
            </a:r>
            <a:r>
              <a:rPr lang="tr-TR" sz="2400" dirty="0"/>
              <a:t>. Burada ifade edilmek istenen tüm ahlak kurallarının her yerde geçerli olmadığıdır</a:t>
            </a:r>
          </a:p>
          <a:p>
            <a:pPr algn="just"/>
            <a:r>
              <a:rPr lang="tr-TR" sz="2400" dirty="0"/>
              <a:t>• </a:t>
            </a:r>
            <a:r>
              <a:rPr lang="tr-TR" sz="2400" b="1" dirty="0"/>
              <a:t>Ahlak kuralları, belirli bir zamanda geçerli olan değer yargılarıdır</a:t>
            </a:r>
            <a:r>
              <a:rPr lang="tr-TR" sz="2400" b="1" i="1" dirty="0"/>
              <a:t>. </a:t>
            </a:r>
            <a:r>
              <a:rPr lang="tr-TR" sz="2400" dirty="0"/>
              <a:t>Bugün geçerliliği olan bir ahlak kuralı, önemini zamanla kaybedebilir , hatta değersiz olabilir.</a:t>
            </a:r>
          </a:p>
        </p:txBody>
      </p:sp>
    </p:spTree>
    <p:extLst>
      <p:ext uri="{BB962C8B-B14F-4D97-AF65-F5344CB8AC3E}">
        <p14:creationId xmlns:p14="http://schemas.microsoft.com/office/powerpoint/2010/main" val="1866941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400" dirty="0"/>
              <a:t>Ahlak, </a:t>
            </a:r>
            <a:r>
              <a:rPr lang="tr-TR" sz="2400" dirty="0" err="1"/>
              <a:t>insanlararası</a:t>
            </a:r>
            <a:r>
              <a:rPr lang="tr-TR" sz="2400" dirty="0"/>
              <a:t> ilişkilerde nasıl davranılması (ya da nasıl davranılmaması) gerektiğini gösteren kendiliğinden oluşmuş (</a:t>
            </a:r>
            <a:r>
              <a:rPr lang="tr-TR" sz="2400" dirty="0" err="1"/>
              <a:t>spontan</a:t>
            </a:r>
            <a:r>
              <a:rPr lang="tr-TR" sz="2400" dirty="0"/>
              <a:t>) ve hazır olan bir değer yargıları sistemidir. </a:t>
            </a:r>
          </a:p>
          <a:p>
            <a:pPr algn="just"/>
            <a:endParaRPr lang="tr-TR" sz="2400" dirty="0"/>
          </a:p>
          <a:p>
            <a:pPr algn="just"/>
            <a:r>
              <a:rPr lang="tr-TR" sz="2400" dirty="0"/>
              <a:t>Ahlak kuralları kendiliğinden oluşur, ancak daha sonra “hukuk kuralı” haline dönüşebilir.</a:t>
            </a:r>
          </a:p>
          <a:p>
            <a:pPr algn="just"/>
            <a:endParaRPr lang="tr-TR" sz="2400" dirty="0"/>
          </a:p>
          <a:p>
            <a:pPr algn="just"/>
            <a:r>
              <a:rPr lang="tr-TR" sz="2400" dirty="0"/>
              <a:t>Bu açıklamalar çerçevesinde ahlak kavramını daha </a:t>
            </a:r>
            <a:r>
              <a:rPr lang="tr-TR" sz="2400" dirty="0">
                <a:solidFill>
                  <a:srgbClr val="FF0000"/>
                </a:solidFill>
              </a:rPr>
              <a:t>bilimsel olarak şu şekilde tanımlamak mümkündür:</a:t>
            </a:r>
          </a:p>
          <a:p>
            <a:pPr algn="just"/>
            <a:endParaRPr lang="tr-TR" sz="2400" b="1" dirty="0"/>
          </a:p>
          <a:p>
            <a:pPr algn="just"/>
            <a:r>
              <a:rPr lang="tr-TR" sz="2400" b="1" u="sng" dirty="0"/>
              <a:t>Ahlak, toplumsal yaşamda, belirli kişi, grup ya da toplum için belirli zamanda ve belirli bir yerde geçerli olan (ya da geçerli olması beklenen) değer yargılarının, örf, adet, norm ve kuralların oluşturduğu bir sistem bütünüdür. </a:t>
            </a:r>
          </a:p>
          <a:p>
            <a:pPr algn="just"/>
            <a:r>
              <a:rPr lang="tr-TR" sz="2400" dirty="0"/>
              <a:t>Bu tanım bazı açılardan eleştirilebilir ve doğru bulunmayabilir. Ancak söylenmesi gereken temel husus, ahlakın “iyi” ve “kötü” </a:t>
            </a:r>
            <a:r>
              <a:rPr lang="tr-TR" sz="2400" dirty="0" err="1"/>
              <a:t>yü</a:t>
            </a:r>
            <a:r>
              <a:rPr lang="tr-TR" sz="2400" dirty="0"/>
              <a:t> araştıran alan olduğudur.</a:t>
            </a:r>
          </a:p>
        </p:txBody>
      </p:sp>
    </p:spTree>
    <p:extLst>
      <p:ext uri="{BB962C8B-B14F-4D97-AF65-F5344CB8AC3E}">
        <p14:creationId xmlns:p14="http://schemas.microsoft.com/office/powerpoint/2010/main" val="3784114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400" b="1" u="sng" dirty="0"/>
              <a:t>2.1. Ahlak Felsefesinin Temel Kavramları ve Soruları</a:t>
            </a:r>
          </a:p>
          <a:p>
            <a:pPr algn="just"/>
            <a:endParaRPr lang="tr-TR" sz="2400" b="1" u="sng" dirty="0">
              <a:solidFill>
                <a:srgbClr val="FF0000"/>
              </a:solidFill>
            </a:endParaRPr>
          </a:p>
          <a:p>
            <a:pPr algn="just"/>
            <a:r>
              <a:rPr lang="tr-TR" sz="2400" u="sng" dirty="0"/>
              <a:t>Ahlak felsefesinde sık sık kullanılan temel kavramlar aşağıda özetlenmiştir.</a:t>
            </a:r>
          </a:p>
          <a:p>
            <a:pPr algn="just"/>
            <a:r>
              <a:rPr lang="tr-TR" sz="2400" u="sng" dirty="0"/>
              <a:t>• </a:t>
            </a:r>
            <a:r>
              <a:rPr lang="tr-TR" sz="2400" b="1" u="sng" dirty="0"/>
              <a:t>İyi: </a:t>
            </a:r>
            <a:r>
              <a:rPr lang="tr-TR" sz="2400" u="sng" dirty="0"/>
              <a:t>İnsanın yapması gereken davranışlardır. Ahlakça değerli olandır.</a:t>
            </a:r>
          </a:p>
          <a:p>
            <a:pPr algn="just"/>
            <a:r>
              <a:rPr lang="tr-TR" sz="2400" u="sng" dirty="0"/>
              <a:t>• </a:t>
            </a:r>
            <a:r>
              <a:rPr lang="tr-TR" sz="2400" b="1" u="sng" dirty="0"/>
              <a:t>Kötü: </a:t>
            </a:r>
            <a:r>
              <a:rPr lang="tr-TR" sz="2400" u="sng" dirty="0"/>
              <a:t>İnsanın yapmaması gereken davranışlardır.</a:t>
            </a:r>
          </a:p>
          <a:p>
            <a:pPr algn="just"/>
            <a:r>
              <a:rPr lang="tr-TR" sz="2400" u="sng" dirty="0"/>
              <a:t>• </a:t>
            </a:r>
            <a:r>
              <a:rPr lang="tr-TR" sz="2400" b="1" u="sng" dirty="0"/>
              <a:t>Özgürlük: </a:t>
            </a:r>
            <a:r>
              <a:rPr lang="tr-TR" sz="2400" u="sng" dirty="0"/>
              <a:t>İrade ile “iyi” ve “kötü” davranışlardan birisini seçme gücüdür.</a:t>
            </a:r>
          </a:p>
          <a:p>
            <a:pPr algn="just"/>
            <a:r>
              <a:rPr lang="tr-TR" sz="2400" u="sng" dirty="0"/>
              <a:t>• </a:t>
            </a:r>
            <a:r>
              <a:rPr lang="tr-TR" sz="2400" b="1" u="sng" dirty="0"/>
              <a:t>Erdem (Fazilet): </a:t>
            </a:r>
            <a:r>
              <a:rPr lang="tr-TR" sz="2400" u="sng" dirty="0"/>
              <a:t>İyi olana yönelmedir.</a:t>
            </a:r>
          </a:p>
        </p:txBody>
      </p:sp>
    </p:spTree>
    <p:extLst>
      <p:ext uri="{BB962C8B-B14F-4D97-AF65-F5344CB8AC3E}">
        <p14:creationId xmlns:p14="http://schemas.microsoft.com/office/powerpoint/2010/main" val="1158857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400" dirty="0"/>
              <a:t>• </a:t>
            </a:r>
            <a:r>
              <a:rPr lang="tr-TR" sz="2400" b="1" u="sng" dirty="0"/>
              <a:t>Sorumluluk: </a:t>
            </a:r>
            <a:r>
              <a:rPr lang="tr-TR" sz="2400" u="sng" dirty="0"/>
              <a:t>İnsanın kendi eylemlerinin ya da yetki alanına giren herhangi bir olayın sonuçlarını üstlenmesidir.</a:t>
            </a:r>
          </a:p>
          <a:p>
            <a:pPr algn="just"/>
            <a:r>
              <a:rPr lang="tr-TR" sz="2400" u="sng" dirty="0"/>
              <a:t>• </a:t>
            </a:r>
            <a:r>
              <a:rPr lang="tr-TR" sz="2400" b="1" u="sng" dirty="0"/>
              <a:t>Vicdan: </a:t>
            </a:r>
            <a:r>
              <a:rPr lang="tr-TR" sz="2400" u="sng" dirty="0"/>
              <a:t>Tutum ve eylemlerimizin ahlakça değerli olup olmadığını yargılama bilincidir. Bir çeşit iç mahkemedir.</a:t>
            </a:r>
          </a:p>
          <a:p>
            <a:pPr algn="just"/>
            <a:r>
              <a:rPr lang="tr-TR" sz="2400" u="sng" dirty="0"/>
              <a:t>• </a:t>
            </a:r>
            <a:r>
              <a:rPr lang="tr-TR" sz="2400" b="1" u="sng" dirty="0"/>
              <a:t>Ahlak Yasası: </a:t>
            </a:r>
            <a:r>
              <a:rPr lang="tr-TR" sz="2400" u="sng" dirty="0"/>
              <a:t>Uyulması ahlak açısından gereken, genelde geçerli kurallardır.</a:t>
            </a:r>
          </a:p>
          <a:p>
            <a:pPr algn="just"/>
            <a:r>
              <a:rPr lang="tr-TR" sz="2400" u="sng" dirty="0"/>
              <a:t>• </a:t>
            </a:r>
            <a:r>
              <a:rPr lang="tr-TR" sz="2400" b="1" u="sng" dirty="0"/>
              <a:t>Ahlaki Karar: </a:t>
            </a:r>
            <a:r>
              <a:rPr lang="tr-TR" sz="2400" u="sng" dirty="0"/>
              <a:t>Ahlak kurallarına özgürce uymaktır.</a:t>
            </a:r>
          </a:p>
          <a:p>
            <a:pPr algn="just"/>
            <a:r>
              <a:rPr lang="tr-TR" sz="2400" u="sng" dirty="0"/>
              <a:t>• </a:t>
            </a:r>
            <a:r>
              <a:rPr lang="tr-TR" sz="2400" b="1" u="sng" dirty="0"/>
              <a:t>Ahlaki Eylem: </a:t>
            </a:r>
            <a:r>
              <a:rPr lang="tr-TR" sz="2400" u="sng" dirty="0"/>
              <a:t>Ahlaka uygun davranışı gerçekleştirmektir. Ahlaka uygun eylem davranış olarak dışa yansır. Eylemin dışa yansımayan yönü ise tutumdur.</a:t>
            </a:r>
          </a:p>
          <a:p>
            <a:pPr algn="just"/>
            <a:endParaRPr lang="tr-TR" sz="2400" u="sng" dirty="0"/>
          </a:p>
          <a:p>
            <a:pPr algn="just"/>
            <a:endParaRPr lang="tr-TR" sz="2400" u="sng" dirty="0"/>
          </a:p>
          <a:p>
            <a:endParaRPr lang="tr-TR" sz="2400" dirty="0"/>
          </a:p>
        </p:txBody>
      </p:sp>
    </p:spTree>
    <p:extLst>
      <p:ext uri="{BB962C8B-B14F-4D97-AF65-F5344CB8AC3E}">
        <p14:creationId xmlns:p14="http://schemas.microsoft.com/office/powerpoint/2010/main" val="1060350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lnSpc>
                <a:spcPct val="120000"/>
              </a:lnSpc>
            </a:pPr>
            <a:r>
              <a:rPr lang="tr-TR" sz="2400" dirty="0">
                <a:effectLst/>
                <a:latin typeface="Times New Roman" panose="02020603050405020304" pitchFamily="18" charset="0"/>
                <a:cs typeface="Times New Roman" panose="02020603050405020304" pitchFamily="18" charset="0"/>
              </a:rPr>
              <a:t>Bu kurallar, yüzyıllar boyu çeşitli kültür ve medeniyetlerle farklılaşmış, değişmiş, gelişmiş ve hala gelişmektedir.</a:t>
            </a:r>
          </a:p>
          <a:p>
            <a:pPr algn="just">
              <a:lnSpc>
                <a:spcPct val="120000"/>
              </a:lnSpc>
            </a:pPr>
            <a:r>
              <a:rPr lang="tr-TR" sz="2400" dirty="0">
                <a:effectLst/>
                <a:latin typeface="Times New Roman" panose="02020603050405020304" pitchFamily="18" charset="0"/>
                <a:cs typeface="Times New Roman" panose="02020603050405020304" pitchFamily="18" charset="0"/>
              </a:rPr>
              <a:t>Yine, bu kurallar ile birlikte çok çeşitli değer yargıları ortaya çıkmış ve toplumlar “ahlak felsefelerini” geliştirmişlerdir. Farklı zaman dilimlerinde ve çeşitli toplumlarda tüm gelişen ve yaygınlaşan “ahlak anlayışlarında” daima ortak bir nokta olmuştur ki, bu da “iyi” ve “kötü” ayrımıdır.</a:t>
            </a:r>
          </a:p>
          <a:p>
            <a:pPr algn="just">
              <a:lnSpc>
                <a:spcPct val="120000"/>
              </a:lnSpc>
            </a:pPr>
            <a:endParaRPr lang="tr-TR"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4497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400" dirty="0"/>
              <a:t>Bahsedilen tanımlara yalın bazı açıklamalar yapmak gerekirse; </a:t>
            </a:r>
          </a:p>
          <a:p>
            <a:pPr algn="just"/>
            <a:r>
              <a:rPr lang="tr-TR" sz="2400" dirty="0">
                <a:solidFill>
                  <a:srgbClr val="FF0000"/>
                </a:solidFill>
              </a:rPr>
              <a:t>Örneğin</a:t>
            </a:r>
            <a:r>
              <a:rPr lang="tr-TR" sz="2400" dirty="0"/>
              <a:t> derse geç gelen öğrencinin öğretim elemanına gerekçeyi belirtirken doğruyu söylemesi “</a:t>
            </a:r>
            <a:r>
              <a:rPr lang="tr-TR" sz="2400" b="1" dirty="0"/>
              <a:t>iyi</a:t>
            </a:r>
            <a:r>
              <a:rPr lang="tr-TR" sz="2400" dirty="0"/>
              <a:t>”; yalan söylemesi “</a:t>
            </a:r>
            <a:r>
              <a:rPr lang="tr-TR" sz="2400" b="1" dirty="0"/>
              <a:t>kötü</a:t>
            </a:r>
            <a:r>
              <a:rPr lang="tr-TR" sz="2400" dirty="0"/>
              <a:t>”; bu davranışlardan birini seçmesi “</a:t>
            </a:r>
            <a:r>
              <a:rPr lang="tr-TR" sz="2400" b="1" dirty="0"/>
              <a:t>özgürlük</a:t>
            </a:r>
            <a:r>
              <a:rPr lang="tr-TR" sz="2400" dirty="0"/>
              <a:t>”; doğru söylemeyi seçmesi “</a:t>
            </a:r>
            <a:r>
              <a:rPr lang="tr-TR" sz="2400" b="1" dirty="0"/>
              <a:t>erdem</a:t>
            </a:r>
            <a:r>
              <a:rPr lang="tr-TR" sz="2400" dirty="0"/>
              <a:t>” </a:t>
            </a:r>
            <a:r>
              <a:rPr lang="tr-TR" sz="2400" dirty="0" err="1"/>
              <a:t>dir</a:t>
            </a:r>
            <a:r>
              <a:rPr lang="tr-TR" sz="2400" dirty="0"/>
              <a:t>.</a:t>
            </a:r>
          </a:p>
          <a:p>
            <a:pPr algn="just"/>
            <a:endParaRPr lang="tr-TR" sz="2400" dirty="0"/>
          </a:p>
        </p:txBody>
      </p:sp>
    </p:spTree>
    <p:extLst>
      <p:ext uri="{BB962C8B-B14F-4D97-AF65-F5344CB8AC3E}">
        <p14:creationId xmlns:p14="http://schemas.microsoft.com/office/powerpoint/2010/main" val="3283169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400" b="1" u="sng" dirty="0"/>
              <a:t>Ahlak felsefesinin temel soruları ise aşağıdaki gibidir</a:t>
            </a:r>
            <a:r>
              <a:rPr lang="tr-TR" sz="2400" b="1" u="sng" dirty="0">
                <a:solidFill>
                  <a:srgbClr val="FF0000"/>
                </a:solidFill>
              </a:rPr>
              <a:t>: </a:t>
            </a:r>
            <a:r>
              <a:rPr lang="tr-TR" sz="2400" u="sng" dirty="0"/>
              <a:t>• Ahlaki eylemin amacı var mıdır? Varsa nedir?</a:t>
            </a:r>
          </a:p>
          <a:p>
            <a:pPr algn="just"/>
            <a:r>
              <a:rPr lang="tr-TR" sz="2400" u="sng" dirty="0"/>
              <a:t>• Toplumca belirlenen, insana zorla kabul ettirilen eylem biçimleri gerçekten “iyi” midir?</a:t>
            </a:r>
          </a:p>
          <a:p>
            <a:pPr algn="just"/>
            <a:r>
              <a:rPr lang="tr-TR" sz="2400" u="sng" dirty="0"/>
              <a:t>• İnsan ahlaki eylemde bulunurken özgür müdür?</a:t>
            </a:r>
          </a:p>
          <a:p>
            <a:pPr algn="just"/>
            <a:r>
              <a:rPr lang="tr-TR" sz="2400" u="sng" dirty="0"/>
              <a:t>• İnsanın doğası ahlaklı olmasına elverişli midir?</a:t>
            </a:r>
          </a:p>
          <a:p>
            <a:pPr algn="just"/>
            <a:r>
              <a:rPr lang="tr-TR" sz="2400" u="sng" dirty="0"/>
              <a:t>• Tüm insanların ortaklaşa benimseyebilecekleri evrensel ahlak yasaları var mıdır?</a:t>
            </a:r>
          </a:p>
          <a:p>
            <a:pPr algn="just"/>
            <a:endParaRPr lang="tr-TR" sz="2400" dirty="0"/>
          </a:p>
          <a:p>
            <a:endParaRPr lang="tr-TR" sz="2400" dirty="0"/>
          </a:p>
        </p:txBody>
      </p:sp>
    </p:spTree>
    <p:extLst>
      <p:ext uri="{BB962C8B-B14F-4D97-AF65-F5344CB8AC3E}">
        <p14:creationId xmlns:p14="http://schemas.microsoft.com/office/powerpoint/2010/main" val="148658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fontScale="92500" lnSpcReduction="10000"/>
          </a:bodyPr>
          <a:lstStyle/>
          <a:p>
            <a:pPr algn="just"/>
            <a:r>
              <a:rPr lang="tr-TR" sz="2400" u="sng" dirty="0"/>
              <a:t>Bunların </a:t>
            </a:r>
            <a:r>
              <a:rPr lang="tr-TR" sz="2400" u="sng" dirty="0" err="1"/>
              <a:t>herbirine</a:t>
            </a:r>
            <a:r>
              <a:rPr lang="tr-TR" sz="2400" u="sng" dirty="0"/>
              <a:t> çok farklı yaklaşımlarla cevap verilebilir. </a:t>
            </a:r>
            <a:r>
              <a:rPr lang="tr-TR" sz="2400" u="sng" dirty="0">
                <a:solidFill>
                  <a:srgbClr val="FF0000"/>
                </a:solidFill>
              </a:rPr>
              <a:t>Örneğin,</a:t>
            </a:r>
            <a:r>
              <a:rPr lang="tr-TR" sz="2400" u="sng" dirty="0"/>
              <a:t> </a:t>
            </a:r>
            <a:r>
              <a:rPr lang="tr-TR" sz="2400" u="sng" dirty="0">
                <a:solidFill>
                  <a:srgbClr val="FF0000"/>
                </a:solidFill>
              </a:rPr>
              <a:t>“İnsan ahlaki eylemde bulunurken özgür müdür?” </a:t>
            </a:r>
            <a:r>
              <a:rPr lang="tr-TR" sz="2400" u="sng" dirty="0"/>
              <a:t>şeklindeki sorunun cevabı konusunda bazı filozoflar, insanın özgür olduğunu, bazı filozoflar özgür olmadığını savunur. Burada üç farklı yaklaşım söz konusudur:</a:t>
            </a:r>
          </a:p>
          <a:p>
            <a:pPr algn="just"/>
            <a:endParaRPr lang="tr-TR" sz="2400" u="sng" dirty="0"/>
          </a:p>
          <a:p>
            <a:pPr algn="just"/>
            <a:r>
              <a:rPr lang="tr-TR" sz="2400" b="1" u="sng" dirty="0"/>
              <a:t>I-Özgür olmadığını savunanlar (deterministler): </a:t>
            </a:r>
            <a:r>
              <a:rPr lang="tr-TR" sz="2400" u="sng" dirty="0"/>
              <a:t>Deterministlere göre, insanın irade ve eylemleri içten ve dıştan gelen nedenlerle belirlenmiştir.</a:t>
            </a:r>
          </a:p>
          <a:p>
            <a:pPr algn="just"/>
            <a:endParaRPr lang="tr-TR" sz="2400" u="sng" dirty="0"/>
          </a:p>
          <a:p>
            <a:pPr algn="just"/>
            <a:r>
              <a:rPr lang="tr-TR" sz="2400" u="sng" dirty="0"/>
              <a:t>Bireyin içinde bulunduğu şartlar iradeyi belirler ve kişinin özgür karar vermesini engeller. Bu nedenle insan ahlaki eylemde özgür değildir. Buna </a:t>
            </a:r>
            <a:r>
              <a:rPr lang="tr-TR" sz="2400" b="1" u="sng" dirty="0"/>
              <a:t>determinizm </a:t>
            </a:r>
            <a:r>
              <a:rPr lang="tr-TR" sz="2400" u="sng" dirty="0"/>
              <a:t>yaklaşımı denir.</a:t>
            </a:r>
          </a:p>
          <a:p>
            <a:pPr algn="just"/>
            <a:r>
              <a:rPr lang="tr-TR" b="1" u="sng" dirty="0"/>
              <a:t>II-Özgür olduğunu savunanlar (indeterministler): </a:t>
            </a:r>
            <a:r>
              <a:rPr lang="tr-TR" u="sng" dirty="0" err="1"/>
              <a:t>Indeterministlere</a:t>
            </a:r>
            <a:r>
              <a:rPr lang="tr-TR" u="sng" dirty="0"/>
              <a:t> göre, insan ahlaki eylemde tamamıyla özgürdür. İnsan kendini özgür hissettiği için toplumdaki ahlak yasalarına özgürce uyar. Buna </a:t>
            </a:r>
            <a:r>
              <a:rPr lang="tr-TR" b="1" u="sng" dirty="0"/>
              <a:t>indeterminizm </a:t>
            </a:r>
            <a:r>
              <a:rPr lang="tr-TR" u="sng" dirty="0"/>
              <a:t>yaklaşımı denir.</a:t>
            </a:r>
          </a:p>
          <a:p>
            <a:pPr algn="just"/>
            <a:endParaRPr lang="tr-TR" u="sng" dirty="0"/>
          </a:p>
          <a:p>
            <a:pPr algn="just"/>
            <a:r>
              <a:rPr lang="tr-TR" b="1" u="sng" dirty="0"/>
              <a:t>III-</a:t>
            </a:r>
            <a:r>
              <a:rPr lang="tr-TR" b="1" u="sng" dirty="0" err="1"/>
              <a:t>Otodeterministler</a:t>
            </a:r>
            <a:r>
              <a:rPr lang="tr-TR" b="1" u="sng" dirty="0"/>
              <a:t>: </a:t>
            </a:r>
            <a:r>
              <a:rPr lang="tr-TR" u="sng" dirty="0"/>
              <a:t>Bu görüşlerden her ikisi de insan gerçekleri ile bağdaşmadıklarından üçüncü bir görüş ortaya çıkmıştır </a:t>
            </a:r>
            <a:r>
              <a:rPr lang="tr-TR" b="1" u="sng" dirty="0"/>
              <a:t>(</a:t>
            </a:r>
            <a:r>
              <a:rPr lang="tr-TR" b="1" u="sng" dirty="0" err="1"/>
              <a:t>otodeterminizm</a:t>
            </a:r>
            <a:r>
              <a:rPr lang="tr-TR" b="1" u="sng" dirty="0"/>
              <a:t>)</a:t>
            </a:r>
            <a:r>
              <a:rPr lang="tr-TR" u="sng" dirty="0"/>
              <a:t>.</a:t>
            </a:r>
          </a:p>
          <a:p>
            <a:pPr algn="just"/>
            <a:r>
              <a:rPr lang="tr-TR" u="sng" dirty="0" err="1"/>
              <a:t>Otodeterministler</a:t>
            </a:r>
            <a:r>
              <a:rPr lang="tr-TR" u="sng" dirty="0"/>
              <a:t>, iradeyi ve ahlaki eylemleri bir kişilik ürünü olarak görürler. İnsan, bilgi birikimini zenginleştirerek, kişiliğini geliştirerek ve aklını kullanarak özgürleşmiştir. </a:t>
            </a:r>
            <a:r>
              <a:rPr lang="tr-TR" b="1" u="sng" dirty="0"/>
              <a:t>Sonuç olarak </a:t>
            </a:r>
            <a:r>
              <a:rPr lang="tr-TR" u="sng" dirty="0"/>
              <a:t>kişiliği gelişmiş olanlar, gelişmemiş olanlardan daha özgürdür.</a:t>
            </a:r>
          </a:p>
        </p:txBody>
      </p:sp>
    </p:spTree>
    <p:extLst>
      <p:ext uri="{BB962C8B-B14F-4D97-AF65-F5344CB8AC3E}">
        <p14:creationId xmlns:p14="http://schemas.microsoft.com/office/powerpoint/2010/main" val="60765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b="1" dirty="0"/>
              <a:t>2.2. Ahlak Yargısını Diğer Yargı Türlerinden Ayıran Nitelikler</a:t>
            </a:r>
          </a:p>
          <a:p>
            <a:pPr algn="just"/>
            <a:r>
              <a:rPr lang="tr-TR" sz="2800" dirty="0"/>
              <a:t>Yargı </a:t>
            </a:r>
            <a:r>
              <a:rPr lang="tr-TR" sz="3200" b="1" dirty="0">
                <a:solidFill>
                  <a:srgbClr val="FF0000"/>
                </a:solidFill>
              </a:rPr>
              <a:t>ikiye</a:t>
            </a:r>
            <a:r>
              <a:rPr lang="tr-TR" sz="2800" dirty="0"/>
              <a:t> ayrılır:</a:t>
            </a:r>
          </a:p>
          <a:p>
            <a:pPr algn="just"/>
            <a:endParaRPr lang="tr-TR" sz="2800" dirty="0"/>
          </a:p>
          <a:p>
            <a:pPr algn="just"/>
            <a:r>
              <a:rPr lang="tr-TR" sz="2800" b="1" dirty="0"/>
              <a:t>I-Gerçeklik yargıları: </a:t>
            </a:r>
            <a:r>
              <a:rPr lang="tr-TR" sz="2800" dirty="0"/>
              <a:t>Nesneler dünyasına ilişkin yargılardır. Kişiden kişiye değişmez ve nesneldir. “Doğru” veya “yanlış” olurlar.</a:t>
            </a:r>
          </a:p>
          <a:p>
            <a:pPr algn="just"/>
            <a:r>
              <a:rPr lang="tr-TR" sz="2800" dirty="0"/>
              <a:t>TARLA BİTKİLERİ 6. </a:t>
            </a:r>
            <a:r>
              <a:rPr lang="tr-TR" sz="2800"/>
              <a:t>BURDAN BAŞLANILACAK</a:t>
            </a:r>
            <a:endParaRPr lang="tr-TR" sz="2800" dirty="0"/>
          </a:p>
        </p:txBody>
      </p:sp>
    </p:spTree>
    <p:extLst>
      <p:ext uri="{BB962C8B-B14F-4D97-AF65-F5344CB8AC3E}">
        <p14:creationId xmlns:p14="http://schemas.microsoft.com/office/powerpoint/2010/main" val="2947643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400" b="1" dirty="0"/>
              <a:t>II-Değer yargıları: </a:t>
            </a:r>
            <a:r>
              <a:rPr lang="tr-TR" sz="2400" dirty="0"/>
              <a:t>Bir gerçekliği değil, bir değerlendirmeyi içeren yargılardır ve özneldir. Kişiden kişiye değişir. Değer yargılarının alanı geniştir.</a:t>
            </a:r>
          </a:p>
          <a:p>
            <a:pPr algn="just"/>
            <a:r>
              <a:rPr lang="tr-TR" sz="2400" u="sng" dirty="0"/>
              <a:t>Mantık yargıları- “doğru”, “yanlış”</a:t>
            </a:r>
          </a:p>
          <a:p>
            <a:pPr algn="just"/>
            <a:r>
              <a:rPr lang="tr-TR" sz="2400" u="sng" dirty="0"/>
              <a:t>Sanat yargıları- “güzel”, “çirkin”</a:t>
            </a:r>
          </a:p>
          <a:p>
            <a:pPr algn="just"/>
            <a:r>
              <a:rPr lang="tr-TR" sz="2400" u="sng" dirty="0"/>
              <a:t>Din yargıları – “sevap”, “günah”</a:t>
            </a:r>
          </a:p>
          <a:p>
            <a:pPr algn="just"/>
            <a:r>
              <a:rPr lang="tr-TR" sz="2400" u="sng" dirty="0"/>
              <a:t>Ahlak yargıları- “iyi”, “kötü” şeklindedir.  </a:t>
            </a:r>
            <a:endParaRPr lang="tr-TR" sz="2400" dirty="0"/>
          </a:p>
          <a:p>
            <a:pPr marL="342900" indent="-342900" algn="just">
              <a:buFont typeface="Wingdings" panose="05000000000000000000" pitchFamily="2" charset="2"/>
              <a:buChar char="ü"/>
            </a:pPr>
            <a:r>
              <a:rPr lang="tr-TR" sz="2400" dirty="0">
                <a:solidFill>
                  <a:srgbClr val="FF0000"/>
                </a:solidFill>
              </a:rPr>
              <a:t>Bilim yargıları herkes tarafından kabul edilir;</a:t>
            </a:r>
          </a:p>
          <a:p>
            <a:pPr marL="342900" indent="-342900" algn="just">
              <a:buFont typeface="Wingdings" panose="05000000000000000000" pitchFamily="2" charset="2"/>
              <a:buChar char="ü"/>
            </a:pPr>
            <a:r>
              <a:rPr lang="tr-TR" sz="2400" dirty="0">
                <a:solidFill>
                  <a:srgbClr val="FF0000"/>
                </a:solidFill>
              </a:rPr>
              <a:t>Din yargıları değişmez, o dine inanan kişilerce kabul edilir;</a:t>
            </a:r>
          </a:p>
          <a:p>
            <a:pPr marL="342900" indent="-342900" algn="just">
              <a:buFont typeface="Wingdings" panose="05000000000000000000" pitchFamily="2" charset="2"/>
              <a:buChar char="ü"/>
            </a:pPr>
            <a:r>
              <a:rPr lang="tr-TR" sz="2400" dirty="0">
                <a:solidFill>
                  <a:srgbClr val="FF0000"/>
                </a:solidFill>
              </a:rPr>
              <a:t>Ahlak yargıları ise kişi ve toplumlara göre değişebilir.</a:t>
            </a:r>
          </a:p>
        </p:txBody>
      </p:sp>
    </p:spTree>
    <p:extLst>
      <p:ext uri="{BB962C8B-B14F-4D97-AF65-F5344CB8AC3E}">
        <p14:creationId xmlns:p14="http://schemas.microsoft.com/office/powerpoint/2010/main" val="2942414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b="1" dirty="0"/>
              <a:t>2.3. Evrensel Ahlak Kavramına Farklı Bakışlar</a:t>
            </a:r>
          </a:p>
          <a:p>
            <a:pPr algn="just"/>
            <a:r>
              <a:rPr lang="tr-TR" sz="2800" dirty="0"/>
              <a:t>Genel ahlak felsefesi içinde ortak birçok değerlerin ve yaklaşımların olduğu bilinmektedir. Bu durum bir evrensel karakter ortaya koyarken, bazı yaklaşımlar ise farklı olabilmektedir. Bu konudaki önemli örnekler aşağıda verilmiştir.</a:t>
            </a:r>
          </a:p>
        </p:txBody>
      </p:sp>
    </p:spTree>
    <p:extLst>
      <p:ext uri="{BB962C8B-B14F-4D97-AF65-F5344CB8AC3E}">
        <p14:creationId xmlns:p14="http://schemas.microsoft.com/office/powerpoint/2010/main" val="4065947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3200" b="1" dirty="0">
                <a:solidFill>
                  <a:srgbClr val="FF0000"/>
                </a:solidFill>
              </a:rPr>
              <a:t>1-Evrensel Ahlak Yasasının Varlığını Reddedenler</a:t>
            </a:r>
          </a:p>
          <a:p>
            <a:pPr marL="514350" indent="-514350" algn="just">
              <a:buAutoNum type="alphaLcParenR"/>
            </a:pPr>
            <a:r>
              <a:rPr lang="tr-TR" sz="2800" dirty="0">
                <a:solidFill>
                  <a:srgbClr val="FF0000"/>
                </a:solidFill>
              </a:rPr>
              <a:t>Hedonizm (haz ahlakı): </a:t>
            </a:r>
            <a:r>
              <a:rPr lang="tr-TR" sz="2800" dirty="0"/>
              <a:t>Bu yaklaşımda, haz veren şey “iyi”, haz vermeyen “</a:t>
            </a:r>
            <a:r>
              <a:rPr lang="tr-TR" sz="2800" dirty="0" err="1"/>
              <a:t>kötü”dür</a:t>
            </a:r>
            <a:r>
              <a:rPr lang="tr-TR" sz="2800" dirty="0"/>
              <a:t>.</a:t>
            </a:r>
          </a:p>
          <a:p>
            <a:pPr algn="just"/>
            <a:r>
              <a:rPr lang="tr-TR" sz="2800" dirty="0"/>
              <a:t>İnsan sadece kendi yaşadığı hazzı bilebilir. Başkalarının hazzını bilemez. Bu nedenle evrensel ahlak yasası yoktur.</a:t>
            </a:r>
          </a:p>
          <a:p>
            <a:pPr algn="just"/>
            <a:r>
              <a:rPr lang="tr-TR" sz="2800" dirty="0"/>
              <a:t>b) </a:t>
            </a:r>
            <a:r>
              <a:rPr lang="tr-TR" sz="2800" dirty="0">
                <a:solidFill>
                  <a:srgbClr val="FF0000"/>
                </a:solidFill>
              </a:rPr>
              <a:t>Fayda ahlakı: </a:t>
            </a:r>
            <a:r>
              <a:rPr lang="tr-TR" sz="2800" dirty="0"/>
              <a:t>Bireye yarar sağlayan davranış “iyi”; sağlamayan “</a:t>
            </a:r>
            <a:r>
              <a:rPr lang="tr-TR" sz="2800" dirty="0" err="1"/>
              <a:t>kötü”dür</a:t>
            </a:r>
            <a:r>
              <a:rPr lang="tr-TR" sz="2800" dirty="0"/>
              <a:t>. Yararlı olan kişiden kişiye değiştiği için evrensel ahlak yasası yoktur.</a:t>
            </a:r>
          </a:p>
          <a:p>
            <a:endParaRPr lang="tr-TR" sz="2800" dirty="0"/>
          </a:p>
        </p:txBody>
      </p:sp>
    </p:spTree>
    <p:extLst>
      <p:ext uri="{BB962C8B-B14F-4D97-AF65-F5344CB8AC3E}">
        <p14:creationId xmlns:p14="http://schemas.microsoft.com/office/powerpoint/2010/main" val="318673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da-DK" sz="2800" u="sng" dirty="0"/>
              <a:t>c) </a:t>
            </a:r>
            <a:r>
              <a:rPr lang="da-DK" sz="2800" u="sng" dirty="0">
                <a:solidFill>
                  <a:srgbClr val="FF0000"/>
                </a:solidFill>
              </a:rPr>
              <a:t>Bencillik (egoizm): </a:t>
            </a:r>
            <a:r>
              <a:rPr lang="da-DK" sz="2800" u="sng" dirty="0"/>
              <a:t>Bencillik, başkalarını dikkate almadan sadece kendi</a:t>
            </a:r>
            <a:r>
              <a:rPr lang="tr-TR" sz="2800" u="sng" dirty="0"/>
              <a:t> çıkarını düşünme anlamına gelir. </a:t>
            </a:r>
            <a:r>
              <a:rPr lang="tr-TR" sz="2800" dirty="0"/>
              <a:t>İnsanın yalnızca kendi “</a:t>
            </a:r>
            <a:r>
              <a:rPr lang="tr-TR" sz="2800" dirty="0" err="1"/>
              <a:t>ben”ine</a:t>
            </a:r>
            <a:r>
              <a:rPr lang="tr-TR" sz="2800" dirty="0"/>
              <a:t> uygun olanı “</a:t>
            </a:r>
            <a:r>
              <a:rPr lang="tr-TR" sz="2800" dirty="0" err="1"/>
              <a:t>iyi”nin</a:t>
            </a:r>
            <a:r>
              <a:rPr lang="tr-TR" sz="2800" dirty="0"/>
              <a:t> ölçütü sayan düşüncedir. </a:t>
            </a:r>
            <a:r>
              <a:rPr lang="tr-TR" sz="2800" dirty="0" err="1"/>
              <a:t>Hobbes’a</a:t>
            </a:r>
            <a:r>
              <a:rPr lang="tr-TR" sz="2800" dirty="0"/>
              <a:t> göre insanı yönlendiren ‘kendini sevme’ ve ‘kendini koruma’ içgüdüsüdür. Bu yaklaşıma göre de evrensel ahlak yasası yoktur.</a:t>
            </a:r>
          </a:p>
          <a:p>
            <a:pPr algn="just"/>
            <a:r>
              <a:rPr lang="tr-TR" sz="2800" u="sng" dirty="0"/>
              <a:t>d) </a:t>
            </a:r>
            <a:r>
              <a:rPr lang="tr-TR" sz="2800" u="sng" dirty="0">
                <a:solidFill>
                  <a:srgbClr val="FF0000"/>
                </a:solidFill>
              </a:rPr>
              <a:t>Anarşizm: </a:t>
            </a:r>
            <a:r>
              <a:rPr lang="tr-TR" sz="2800" u="sng" dirty="0"/>
              <a:t>Başta devlet olmak üzere tüm baskıcı kurumların ortadan kalkması gerektiğini öne süren bir yaklaşımdır. </a:t>
            </a:r>
            <a:r>
              <a:rPr lang="tr-TR" sz="2800" dirty="0"/>
              <a:t>Evrensel ahlak yasasını reddeder.</a:t>
            </a:r>
          </a:p>
          <a:p>
            <a:pPr algn="just"/>
            <a:r>
              <a:rPr lang="tr-TR" sz="2800" dirty="0"/>
              <a:t>Tüm ahlaki değerlerin bir takım soyutlamalardan ibaret olduğunu düşünür. Bu düşüncenin sahibi Rus düşünür “</a:t>
            </a:r>
            <a:r>
              <a:rPr lang="tr-TR" sz="2800" dirty="0" err="1"/>
              <a:t>Kropotkin</a:t>
            </a:r>
            <a:r>
              <a:rPr lang="tr-TR" sz="2800" dirty="0"/>
              <a:t>” </a:t>
            </a:r>
            <a:r>
              <a:rPr lang="tr-TR" sz="2800" dirty="0" err="1"/>
              <a:t>dir</a:t>
            </a:r>
            <a:r>
              <a:rPr lang="tr-TR" sz="2800" dirty="0"/>
              <a:t>.</a:t>
            </a:r>
          </a:p>
          <a:p>
            <a:endParaRPr lang="tr-TR" sz="2800" dirty="0"/>
          </a:p>
        </p:txBody>
      </p:sp>
    </p:spTree>
    <p:extLst>
      <p:ext uri="{BB962C8B-B14F-4D97-AF65-F5344CB8AC3E}">
        <p14:creationId xmlns:p14="http://schemas.microsoft.com/office/powerpoint/2010/main" val="174707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spcBef>
                <a:spcPts val="600"/>
              </a:spcBef>
            </a:pPr>
            <a:r>
              <a:rPr lang="tr-TR" sz="2800" dirty="0">
                <a:solidFill>
                  <a:srgbClr val="FF0000"/>
                </a:solidFill>
              </a:rPr>
              <a:t>e) F. </a:t>
            </a:r>
            <a:r>
              <a:rPr lang="tr-TR" sz="2800" dirty="0" err="1">
                <a:solidFill>
                  <a:srgbClr val="FF0000"/>
                </a:solidFill>
              </a:rPr>
              <a:t>Nietzche</a:t>
            </a:r>
            <a:r>
              <a:rPr lang="tr-TR" sz="2800" dirty="0">
                <a:solidFill>
                  <a:srgbClr val="FF0000"/>
                </a:solidFill>
              </a:rPr>
              <a:t> (</a:t>
            </a:r>
            <a:r>
              <a:rPr lang="tr-TR" sz="2800" dirty="0" err="1">
                <a:solidFill>
                  <a:srgbClr val="FF0000"/>
                </a:solidFill>
              </a:rPr>
              <a:t>Niçe</a:t>
            </a:r>
            <a:r>
              <a:rPr lang="tr-TR" sz="2800" dirty="0">
                <a:solidFill>
                  <a:srgbClr val="FF0000"/>
                </a:solidFill>
              </a:rPr>
              <a:t>): </a:t>
            </a:r>
            <a:r>
              <a:rPr lang="tr-TR" sz="2800" dirty="0"/>
              <a:t>O’na göre yapılması gereken, insanlığı ahlaktan kurtarmaktır. İnsan doğasına yaraşan, güçlü, korkusuz, acımasız olmaktır. Oysa, tüm ahlaklar insanın güdülerini köreltir, onu pasifliğe yöneltir.</a:t>
            </a:r>
          </a:p>
          <a:p>
            <a:pPr algn="just">
              <a:spcBef>
                <a:spcPts val="600"/>
              </a:spcBef>
            </a:pPr>
            <a:r>
              <a:rPr lang="tr-TR" sz="2800" dirty="0" err="1"/>
              <a:t>Nietzche’ye</a:t>
            </a:r>
            <a:r>
              <a:rPr lang="tr-TR" sz="2800" dirty="0"/>
              <a:t> göre</a:t>
            </a:r>
            <a:r>
              <a:rPr lang="tr-TR" sz="2800" b="1" u="sng" dirty="0"/>
              <a:t>; toplumda iki tür insan ve bunların oluşturduğu iki tür sosyal sınıf vardır. </a:t>
            </a:r>
          </a:p>
          <a:p>
            <a:pPr algn="just">
              <a:spcBef>
                <a:spcPts val="600"/>
              </a:spcBef>
            </a:pPr>
            <a:endParaRPr lang="tr-TR" sz="2800" b="1" dirty="0"/>
          </a:p>
        </p:txBody>
      </p:sp>
    </p:spTree>
    <p:extLst>
      <p:ext uri="{BB962C8B-B14F-4D97-AF65-F5344CB8AC3E}">
        <p14:creationId xmlns:p14="http://schemas.microsoft.com/office/powerpoint/2010/main" val="882242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spcBef>
                <a:spcPts val="600"/>
              </a:spcBef>
            </a:pPr>
            <a:r>
              <a:rPr lang="tr-TR" sz="2800" b="1" dirty="0"/>
              <a:t>Birincisi </a:t>
            </a:r>
            <a:r>
              <a:rPr lang="tr-TR" sz="2800" dirty="0"/>
              <a:t>Halk Sınıfı’dır. Burada halk bir sürü durumundadır. Din ve ahlak kuralları bu sınıf için yeterlidir.</a:t>
            </a:r>
          </a:p>
          <a:p>
            <a:pPr algn="just">
              <a:spcBef>
                <a:spcPts val="600"/>
              </a:spcBef>
            </a:pPr>
            <a:r>
              <a:rPr lang="tr-TR" sz="2800" b="1" dirty="0"/>
              <a:t>İkincisi </a:t>
            </a:r>
            <a:r>
              <a:rPr lang="tr-TR" sz="2800" dirty="0"/>
              <a:t>Seçkin Sınıftır. Seçkin sınıfa yakışan ahlak, insanın doğasına uygun olan, bireyci, bencil, acımasız ahlaktır. </a:t>
            </a:r>
          </a:p>
          <a:p>
            <a:pPr algn="just">
              <a:spcBef>
                <a:spcPts val="600"/>
              </a:spcBef>
            </a:pPr>
            <a:r>
              <a:rPr lang="tr-TR" sz="2800" dirty="0"/>
              <a:t>Amaç, “</a:t>
            </a:r>
            <a:r>
              <a:rPr lang="tr-TR" sz="2800" b="1" dirty="0"/>
              <a:t>üstün </a:t>
            </a:r>
            <a:r>
              <a:rPr lang="tr-TR" sz="2800" b="1" dirty="0" err="1"/>
              <a:t>insan</a:t>
            </a:r>
            <a:r>
              <a:rPr lang="tr-TR" sz="2800" dirty="0" err="1"/>
              <a:t>”a</a:t>
            </a:r>
            <a:r>
              <a:rPr lang="tr-TR" sz="2800" dirty="0"/>
              <a:t> ulaşmaktır. Üstün insan; sıradan, korkak, zayıflığı öğütleyen vicdan ahlakından kurtulup “</a:t>
            </a:r>
            <a:r>
              <a:rPr lang="tr-TR" sz="2800" b="1" dirty="0">
                <a:solidFill>
                  <a:srgbClr val="FF0000"/>
                </a:solidFill>
              </a:rPr>
              <a:t>iktidara doğru giden güç</a:t>
            </a:r>
            <a:r>
              <a:rPr lang="tr-TR" sz="2800" dirty="0"/>
              <a:t>” ahlakına ulaşmakla oluşur. </a:t>
            </a:r>
          </a:p>
          <a:p>
            <a:endParaRPr lang="tr-TR" sz="2800" dirty="0"/>
          </a:p>
        </p:txBody>
      </p:sp>
    </p:spTree>
    <p:extLst>
      <p:ext uri="{BB962C8B-B14F-4D97-AF65-F5344CB8AC3E}">
        <p14:creationId xmlns:p14="http://schemas.microsoft.com/office/powerpoint/2010/main" val="3041457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lstStyle/>
          <a:p>
            <a:pPr algn="just"/>
            <a:r>
              <a:rPr lang="tr-TR" dirty="0"/>
              <a:t>Son yıllarda, ülkemizde yoğun olarak tartışılan ve dile getirilen konuların başında da çeşitli alanlardaki iyi ve kötünün somutlaştırılması gereğinin bilincine dönük “ahlaki” yaklaşımlar gelmektedir.</a:t>
            </a:r>
          </a:p>
          <a:p>
            <a:pPr algn="just"/>
            <a:r>
              <a:rPr lang="tr-TR" dirty="0"/>
              <a:t>Aynı şekilde, hangi meslek açısından olursa olsun, yükseköğretim faaliyetlerinde de bu konu üzerinde durulmasının amacı, gerek yeni dünya düzenindeki kabul edilebilirlik ve yüksek kalite anlayışı; gerek mesleki yaklaşımlardaki hataların ve yanlış davranışların en aza indirilmesi ve sıfırlanmasıdır.</a:t>
            </a:r>
          </a:p>
        </p:txBody>
      </p:sp>
    </p:spTree>
    <p:extLst>
      <p:ext uri="{BB962C8B-B14F-4D97-AF65-F5344CB8AC3E}">
        <p14:creationId xmlns:p14="http://schemas.microsoft.com/office/powerpoint/2010/main" val="2645635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dirty="0">
                <a:solidFill>
                  <a:srgbClr val="FF0000"/>
                </a:solidFill>
              </a:rPr>
              <a:t>f) </a:t>
            </a:r>
            <a:r>
              <a:rPr lang="tr-TR" sz="2800" dirty="0" err="1">
                <a:solidFill>
                  <a:srgbClr val="FF0000"/>
                </a:solidFill>
              </a:rPr>
              <a:t>J.P.Sartre</a:t>
            </a:r>
            <a:r>
              <a:rPr lang="tr-TR" sz="2800" dirty="0">
                <a:solidFill>
                  <a:srgbClr val="FF0000"/>
                </a:solidFill>
              </a:rPr>
              <a:t> (</a:t>
            </a:r>
            <a:r>
              <a:rPr lang="tr-TR" sz="2800" dirty="0" err="1">
                <a:solidFill>
                  <a:srgbClr val="FF0000"/>
                </a:solidFill>
              </a:rPr>
              <a:t>Existansiyalizm</a:t>
            </a:r>
            <a:r>
              <a:rPr lang="tr-TR" sz="2800" dirty="0">
                <a:solidFill>
                  <a:srgbClr val="FF0000"/>
                </a:solidFill>
              </a:rPr>
              <a:t>-varoluşçuluk): </a:t>
            </a:r>
            <a:r>
              <a:rPr lang="tr-TR" sz="2800" dirty="0"/>
              <a:t>İnsanın kendi varoluşunu ancak özgürce davranarak gerçekleştirebileceğini savunur. Ancak bu özgürlük sınırsız değil, sorumlulukla belirlenmiştir.</a:t>
            </a:r>
          </a:p>
          <a:p>
            <a:pPr algn="just"/>
            <a:r>
              <a:rPr lang="tr-TR" sz="2800" dirty="0"/>
              <a:t>Sartre’a göre insan, insanlığını kendisi yapar, değerlerini kendisi yaratır, yolunu kendisi seçer. Bu nedenle seçiminde tek başınadır ve sorumluluklar da kendisinindir.</a:t>
            </a:r>
          </a:p>
          <a:p>
            <a:pPr algn="just"/>
            <a:endParaRPr lang="tr-TR" sz="2800" dirty="0"/>
          </a:p>
        </p:txBody>
      </p:sp>
    </p:spTree>
    <p:extLst>
      <p:ext uri="{BB962C8B-B14F-4D97-AF65-F5344CB8AC3E}">
        <p14:creationId xmlns:p14="http://schemas.microsoft.com/office/powerpoint/2010/main" val="3893152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l"/>
            <a:r>
              <a:rPr lang="tr-TR" sz="3200" b="1" dirty="0">
                <a:solidFill>
                  <a:srgbClr val="FF0000"/>
                </a:solidFill>
              </a:rPr>
              <a:t>2-Evrensel Ahlak Yasasının Varlığını Kabul Edenler</a:t>
            </a:r>
          </a:p>
          <a:p>
            <a:pPr algn="just"/>
            <a:r>
              <a:rPr lang="tr-TR" sz="2800" dirty="0">
                <a:solidFill>
                  <a:srgbClr val="FF0000"/>
                </a:solidFill>
              </a:rPr>
              <a:t>a) Ahlak yasasının varlığını </a:t>
            </a:r>
            <a:r>
              <a:rPr lang="tr-TR" sz="2800" dirty="0" err="1">
                <a:solidFill>
                  <a:srgbClr val="FF0000"/>
                </a:solidFill>
              </a:rPr>
              <a:t>subjektif</a:t>
            </a:r>
            <a:r>
              <a:rPr lang="tr-TR" sz="2800" dirty="0">
                <a:solidFill>
                  <a:srgbClr val="FF0000"/>
                </a:solidFill>
              </a:rPr>
              <a:t> (öznel) temelde açıklayanlar: </a:t>
            </a:r>
            <a:r>
              <a:rPr lang="tr-TR" sz="2800" dirty="0"/>
              <a:t>Bu düşünceyi savunanlara göre evrensel bir ahlak yasası vardır. Ancak bu yasa varlığını insandan ve insanın özel dünyasından alır. İnsanın karşısına bir buyruk biçiminde çıkar. Dürüst ol, insanları sev,.... gibi.</a:t>
            </a:r>
          </a:p>
        </p:txBody>
      </p:sp>
    </p:spTree>
    <p:extLst>
      <p:ext uri="{BB962C8B-B14F-4D97-AF65-F5344CB8AC3E}">
        <p14:creationId xmlns:p14="http://schemas.microsoft.com/office/powerpoint/2010/main" val="3308832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dirty="0">
                <a:solidFill>
                  <a:srgbClr val="FF0000"/>
                </a:solidFill>
              </a:rPr>
              <a:t>b) Faydacılık yaklaşımı (</a:t>
            </a:r>
            <a:r>
              <a:rPr lang="tr-TR" sz="2800" dirty="0" err="1">
                <a:solidFill>
                  <a:srgbClr val="FF0000"/>
                </a:solidFill>
              </a:rPr>
              <a:t>J.S.Mill</a:t>
            </a:r>
            <a:r>
              <a:rPr lang="tr-TR" sz="2800" dirty="0">
                <a:solidFill>
                  <a:srgbClr val="FF0000"/>
                </a:solidFill>
              </a:rPr>
              <a:t> ve </a:t>
            </a:r>
            <a:r>
              <a:rPr lang="tr-TR" sz="2800" dirty="0" err="1">
                <a:solidFill>
                  <a:srgbClr val="FF0000"/>
                </a:solidFill>
              </a:rPr>
              <a:t>J.Bentham</a:t>
            </a:r>
            <a:r>
              <a:rPr lang="tr-TR" sz="2800" dirty="0">
                <a:solidFill>
                  <a:srgbClr val="FF0000"/>
                </a:solidFill>
              </a:rPr>
              <a:t>): </a:t>
            </a:r>
            <a:r>
              <a:rPr lang="tr-TR" sz="2800" dirty="0"/>
              <a:t>Onlara göre insan doğası gereği acıdan kaçınır, hazza yönelir, mutluluğa erişmek ister.</a:t>
            </a:r>
          </a:p>
          <a:p>
            <a:pPr algn="just"/>
            <a:r>
              <a:rPr lang="tr-TR" sz="2800" dirty="0"/>
              <a:t>Ancak kişinin mutluluğu, çevresindeki insanların mutluluğu ile ilişkilidir. Kişi mutluluğu ancak üyesi bulunduğu yarar sağlayan şeyi yapmakla bulabilir.</a:t>
            </a:r>
          </a:p>
          <a:p>
            <a:pPr algn="just"/>
            <a:r>
              <a:rPr lang="tr-TR" sz="2800" dirty="0"/>
              <a:t>O halde; </a:t>
            </a:r>
            <a:r>
              <a:rPr lang="tr-TR" sz="2800" b="1" dirty="0">
                <a:solidFill>
                  <a:srgbClr val="FF0000"/>
                </a:solidFill>
              </a:rPr>
              <a:t>“tek insan için değil, herkes için faydalı olan</a:t>
            </a:r>
            <a:r>
              <a:rPr lang="tr-TR" sz="2800" dirty="0"/>
              <a:t>” yasa olarak kabul edilmelidir.</a:t>
            </a:r>
          </a:p>
        </p:txBody>
      </p:sp>
    </p:spTree>
    <p:extLst>
      <p:ext uri="{BB962C8B-B14F-4D97-AF65-F5344CB8AC3E}">
        <p14:creationId xmlns:p14="http://schemas.microsoft.com/office/powerpoint/2010/main" val="263549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dirty="0">
                <a:solidFill>
                  <a:srgbClr val="FF0000"/>
                </a:solidFill>
              </a:rPr>
              <a:t>c) </a:t>
            </a:r>
            <a:r>
              <a:rPr lang="tr-TR" sz="2800" dirty="0" err="1">
                <a:solidFill>
                  <a:srgbClr val="FF0000"/>
                </a:solidFill>
              </a:rPr>
              <a:t>Sezgicilik</a:t>
            </a:r>
            <a:r>
              <a:rPr lang="tr-TR" sz="2800" dirty="0">
                <a:solidFill>
                  <a:srgbClr val="FF0000"/>
                </a:solidFill>
              </a:rPr>
              <a:t> yaklaşımı (</a:t>
            </a:r>
            <a:r>
              <a:rPr lang="tr-TR" sz="2800" dirty="0" err="1">
                <a:solidFill>
                  <a:srgbClr val="FF0000"/>
                </a:solidFill>
              </a:rPr>
              <a:t>H.Bergson</a:t>
            </a:r>
            <a:r>
              <a:rPr lang="tr-TR" sz="2800" dirty="0">
                <a:solidFill>
                  <a:srgbClr val="FF0000"/>
                </a:solidFill>
              </a:rPr>
              <a:t>): </a:t>
            </a:r>
            <a:r>
              <a:rPr lang="tr-TR" sz="2800" dirty="0"/>
              <a:t>Bu yaklaşımda insan iyi ve kötüyü ancak sezgi ile kavrayabilir.</a:t>
            </a:r>
          </a:p>
          <a:p>
            <a:pPr algn="just"/>
            <a:r>
              <a:rPr lang="tr-TR" sz="2800" dirty="0"/>
              <a:t>İnsanın sezgisine uyarak yaptığı davranış “</a:t>
            </a:r>
            <a:r>
              <a:rPr lang="tr-TR" sz="2800" b="1" dirty="0">
                <a:solidFill>
                  <a:srgbClr val="FF0000"/>
                </a:solidFill>
              </a:rPr>
              <a:t>iyi”, </a:t>
            </a:r>
            <a:r>
              <a:rPr lang="tr-TR" sz="2800" dirty="0"/>
              <a:t>sezgisine uymayan davranışı </a:t>
            </a:r>
            <a:r>
              <a:rPr lang="tr-TR" sz="2800" b="1" dirty="0">
                <a:solidFill>
                  <a:srgbClr val="FF0000"/>
                </a:solidFill>
              </a:rPr>
              <a:t>“</a:t>
            </a:r>
            <a:r>
              <a:rPr lang="tr-TR" sz="2800" b="1" dirty="0" err="1">
                <a:solidFill>
                  <a:srgbClr val="FF0000"/>
                </a:solidFill>
              </a:rPr>
              <a:t>kötü”</a:t>
            </a:r>
            <a:r>
              <a:rPr lang="tr-TR" sz="2800" dirty="0" err="1"/>
              <a:t>dür</a:t>
            </a:r>
            <a:r>
              <a:rPr lang="tr-TR" sz="2800" dirty="0"/>
              <a:t>.</a:t>
            </a:r>
          </a:p>
          <a:p>
            <a:pPr algn="just"/>
            <a:endParaRPr lang="tr-TR" sz="2800" b="1" dirty="0"/>
          </a:p>
          <a:p>
            <a:pPr algn="just"/>
            <a:r>
              <a:rPr lang="tr-TR" sz="2800" b="1" dirty="0"/>
              <a:t>Örneğin</a:t>
            </a:r>
            <a:r>
              <a:rPr lang="tr-TR" sz="2800" dirty="0"/>
              <a:t>, boş zamanımı müzik dinleyerek, eğlenerek geçirebileceğim gibi, yardıma ihtiyacı olan birisine yardım ederek de geçirebilirim. Ben içimden gelen sezgiye uyarak, eğlenmekten vazgeçip yardım edersem ahlaki olanı (iyi) yapmış olurum.</a:t>
            </a:r>
          </a:p>
          <a:p>
            <a:pPr algn="just"/>
            <a:r>
              <a:rPr lang="tr-TR" sz="2800" dirty="0"/>
              <a:t>Buna göre zekanın oluşturduğu ahlak kapalı toplum ahlakıdır, yasakçıdır. Sezgi ahlakı ise; içinde sevgi ve özgürlüğün olduğu açık toplum ahlakıdır.</a:t>
            </a:r>
          </a:p>
        </p:txBody>
      </p:sp>
    </p:spTree>
    <p:extLst>
      <p:ext uri="{BB962C8B-B14F-4D97-AF65-F5344CB8AC3E}">
        <p14:creationId xmlns:p14="http://schemas.microsoft.com/office/powerpoint/2010/main" val="1843342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b="1" dirty="0"/>
              <a:t>3. AHLAK ANLAYIŞININ TARİHÇESİ VE TOPLUMSAL YAKLAŞIMLAR </a:t>
            </a:r>
          </a:p>
          <a:p>
            <a:pPr algn="just"/>
            <a:endParaRPr lang="tr-TR" sz="2800" b="1" dirty="0"/>
          </a:p>
          <a:p>
            <a:pPr algn="just"/>
            <a:r>
              <a:rPr lang="tr-TR" sz="2800" b="1" dirty="0"/>
              <a:t>3.1. Ahlak Anlayışında Farklı Dönemlere Ait Yaklaşımlar</a:t>
            </a:r>
          </a:p>
          <a:p>
            <a:pPr algn="just"/>
            <a:r>
              <a:rPr lang="tr-TR" sz="2800" dirty="0"/>
              <a:t>Konunun tarihçesi, insanlık kadar eskidir. Filozoflar ahlak ve ahlaki değerler üzerinde düşünmeden de, tarif etmeden de ahlak vardı. En ilkel toplumların bile kendilerine göre bir ahlak ve ahlak yaklaşımı vardı. Dolayısıyla, ahlakı filozoflar bulmuş değildir.</a:t>
            </a:r>
          </a:p>
        </p:txBody>
      </p:sp>
    </p:spTree>
    <p:extLst>
      <p:ext uri="{BB962C8B-B14F-4D97-AF65-F5344CB8AC3E}">
        <p14:creationId xmlns:p14="http://schemas.microsoft.com/office/powerpoint/2010/main" val="3300796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b="1" dirty="0">
                <a:solidFill>
                  <a:srgbClr val="FF0000"/>
                </a:solidFill>
              </a:rPr>
              <a:t>Ahlak, </a:t>
            </a:r>
            <a:r>
              <a:rPr lang="tr-TR" sz="2800" dirty="0"/>
              <a:t>insanoğlunun oluşumundan beri insan yaşamının içindedir. Bu konudaki bazı belli başlı tarihi belgelere dayanan yaklaşımlardan örnekler vermek gerekirse,</a:t>
            </a:r>
          </a:p>
          <a:p>
            <a:pPr algn="just"/>
            <a:r>
              <a:rPr lang="tr-TR" sz="2800" dirty="0"/>
              <a:t>Tüm insan neslinin babası ve anası olarak kabul edilen Adem ve Havva’nın ilk defa “iyi” ve “kötü” ile nasıl karşılaştıklarını anlatan yukarıdaki sözler, bugün bizim “ahlak” olarak adlandırdığımız konuları çok sade olarak ortaya koymaktadır.</a:t>
            </a:r>
          </a:p>
          <a:p>
            <a:pPr algn="just"/>
            <a:endParaRPr lang="tr-TR" sz="2800" dirty="0"/>
          </a:p>
        </p:txBody>
      </p:sp>
    </p:spTree>
    <p:extLst>
      <p:ext uri="{BB962C8B-B14F-4D97-AF65-F5344CB8AC3E}">
        <p14:creationId xmlns:p14="http://schemas.microsoft.com/office/powerpoint/2010/main" val="247887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ormAutofit/>
          </a:bodyPr>
          <a:lstStyle/>
          <a:p>
            <a:r>
              <a:rPr lang="tr-TR" b="1" dirty="0"/>
              <a:t>“Biz: Ey Adem! Sen ve eşin (Havva) beraberce cennete yerleşin; orada</a:t>
            </a:r>
          </a:p>
          <a:p>
            <a:r>
              <a:rPr lang="tr-TR" b="1" dirty="0"/>
              <a:t>kolaylıkla istediğiniz zaman her yerde cennet meyvelerinden </a:t>
            </a:r>
            <a:r>
              <a:rPr lang="tr-TR" b="1" dirty="0" err="1"/>
              <a:t>yeyin</a:t>
            </a:r>
            <a:r>
              <a:rPr lang="tr-TR" b="1" dirty="0"/>
              <a:t>; sadece şu ağaca yaklaşmayın. Eğer bu ağaçtan yerseniz her ikiniz de kendine kötülük eden zalimlerden olursunuz, dedik.”</a:t>
            </a:r>
          </a:p>
          <a:p>
            <a:r>
              <a:rPr lang="tr-TR" i="1" dirty="0"/>
              <a:t>Kur’an-ı Kerim</a:t>
            </a:r>
          </a:p>
          <a:p>
            <a:r>
              <a:rPr lang="tr-TR" i="1" dirty="0"/>
              <a:t>Bakara:35</a:t>
            </a:r>
          </a:p>
          <a:p>
            <a:endParaRPr lang="tr-TR" i="1" dirty="0"/>
          </a:p>
          <a:p>
            <a:r>
              <a:rPr lang="tr-TR" b="1" dirty="0"/>
              <a:t>“</a:t>
            </a:r>
            <a:r>
              <a:rPr lang="tr-TR" b="1" u="sng" dirty="0"/>
              <a:t>Ahlak ilmi faziletler ve </a:t>
            </a:r>
            <a:r>
              <a:rPr lang="tr-TR" b="1" u="sng" dirty="0" err="1"/>
              <a:t>reziletler</a:t>
            </a:r>
            <a:r>
              <a:rPr lang="tr-TR" b="1" u="sng" dirty="0"/>
              <a:t> ilmidir ki, nefsi faziletlerle süsleme ve</a:t>
            </a:r>
          </a:p>
          <a:p>
            <a:r>
              <a:rPr lang="tr-TR" b="1" u="sng" dirty="0" err="1"/>
              <a:t>reziletlerden</a:t>
            </a:r>
            <a:r>
              <a:rPr lang="tr-TR" b="1" u="sng" dirty="0"/>
              <a:t> koruma yollarını gösterir.”</a:t>
            </a:r>
          </a:p>
          <a:p>
            <a:r>
              <a:rPr lang="tr-TR" i="1" u="sng" dirty="0"/>
              <a:t>Katip Çelebi</a:t>
            </a:r>
          </a:p>
          <a:p>
            <a:endParaRPr lang="tr-TR" i="1" dirty="0"/>
          </a:p>
          <a:p>
            <a:r>
              <a:rPr lang="tr-TR" b="1" dirty="0"/>
              <a:t>“</a:t>
            </a:r>
            <a:r>
              <a:rPr lang="tr-TR" b="1" u="sng" dirty="0"/>
              <a:t>İnsanları yasa ve ceza ile yönetirseniz, onlar bir daha yanlış</a:t>
            </a:r>
          </a:p>
          <a:p>
            <a:r>
              <a:rPr lang="tr-TR" b="1" u="sng" dirty="0"/>
              <a:t>yapmayacaklar, ancak şeref ve utanma duygularına da sahip olmayacaklardır.</a:t>
            </a:r>
          </a:p>
          <a:p>
            <a:r>
              <a:rPr lang="tr-TR" b="1" u="sng" dirty="0"/>
              <a:t>İnsanları erdemle ve ahlak kuralları ile yönetirseniz, o zaman onlar hem utanma duygusuna sahip olacaklar, hem de doğruyu yapmaya çalışacaklardır.”</a:t>
            </a:r>
          </a:p>
          <a:p>
            <a:r>
              <a:rPr lang="tr-TR" i="1" u="sng" dirty="0"/>
              <a:t>Konfüçyüs</a:t>
            </a:r>
            <a:endParaRPr lang="tr-TR" u="sng" dirty="0"/>
          </a:p>
        </p:txBody>
      </p:sp>
    </p:spTree>
    <p:extLst>
      <p:ext uri="{BB962C8B-B14F-4D97-AF65-F5344CB8AC3E}">
        <p14:creationId xmlns:p14="http://schemas.microsoft.com/office/powerpoint/2010/main" val="21766869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dirty="0"/>
              <a:t>Bir önceki slaytta, tüm insan neslinin babası ve anası olarak kabul edilen Adem ve Havva’nın ilk defa </a:t>
            </a:r>
            <a:r>
              <a:rPr lang="tr-TR" sz="2800" b="1" dirty="0">
                <a:solidFill>
                  <a:srgbClr val="FF0000"/>
                </a:solidFill>
              </a:rPr>
              <a:t>“iyi” ve “kötü” </a:t>
            </a:r>
            <a:r>
              <a:rPr lang="tr-TR" sz="2800" dirty="0"/>
              <a:t>ile nasıl karşılaştıklarını anlatan sözler, bugün bizim “</a:t>
            </a:r>
            <a:r>
              <a:rPr lang="tr-TR" sz="2800" b="1" dirty="0">
                <a:solidFill>
                  <a:srgbClr val="FF0000"/>
                </a:solidFill>
              </a:rPr>
              <a:t>ahlak</a:t>
            </a:r>
            <a:r>
              <a:rPr lang="tr-TR" sz="2800" dirty="0"/>
              <a:t>” olarak adlandırdığımız konuları çok sade olarak ortaya koymaktadır.</a:t>
            </a:r>
          </a:p>
          <a:p>
            <a:pPr algn="just"/>
            <a:endParaRPr lang="tr-TR" sz="2800" dirty="0"/>
          </a:p>
          <a:p>
            <a:pPr algn="just"/>
            <a:r>
              <a:rPr lang="tr-TR" sz="2800" dirty="0"/>
              <a:t>Daha önce de belirtildiği gibi; ahlak, insan ilişkilerinde </a:t>
            </a:r>
            <a:r>
              <a:rPr lang="tr-TR" sz="2800" b="1" dirty="0">
                <a:solidFill>
                  <a:srgbClr val="FF0000"/>
                </a:solidFill>
              </a:rPr>
              <a:t>“iyi” </a:t>
            </a:r>
            <a:r>
              <a:rPr lang="tr-TR" sz="2800" dirty="0"/>
              <a:t>ya da </a:t>
            </a:r>
            <a:r>
              <a:rPr lang="tr-TR" sz="2800" b="1" dirty="0">
                <a:solidFill>
                  <a:srgbClr val="FF0000"/>
                </a:solidFill>
              </a:rPr>
              <a:t>“doğru” </a:t>
            </a:r>
            <a:r>
              <a:rPr lang="tr-TR" sz="2800" dirty="0"/>
              <a:t>veya </a:t>
            </a:r>
            <a:r>
              <a:rPr lang="tr-TR" sz="2800" b="1" dirty="0">
                <a:solidFill>
                  <a:srgbClr val="FF0000"/>
                </a:solidFill>
              </a:rPr>
              <a:t>“kötü” </a:t>
            </a:r>
            <a:r>
              <a:rPr lang="tr-TR" sz="2800" dirty="0"/>
              <a:t>ya da </a:t>
            </a:r>
            <a:r>
              <a:rPr lang="tr-TR" sz="2800" b="1" dirty="0">
                <a:solidFill>
                  <a:srgbClr val="FF0000"/>
                </a:solidFill>
              </a:rPr>
              <a:t>“yanlış” </a:t>
            </a:r>
            <a:r>
              <a:rPr lang="tr-TR" sz="2800" dirty="0"/>
              <a:t>olarak adlandırdığımız değer yargılarını ifade eder. Gerçekten de, Katip Çelebi’nin yukarıdaki tanımı da ahlak kavramını çok güzel bir şekilde ortaya koymaktadır.</a:t>
            </a:r>
          </a:p>
        </p:txBody>
      </p:sp>
    </p:spTree>
    <p:extLst>
      <p:ext uri="{BB962C8B-B14F-4D97-AF65-F5344CB8AC3E}">
        <p14:creationId xmlns:p14="http://schemas.microsoft.com/office/powerpoint/2010/main" val="4501522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marL="457200" indent="-457200" algn="just">
              <a:buFont typeface="Wingdings" panose="05000000000000000000" pitchFamily="2" charset="2"/>
              <a:buChar char="q"/>
            </a:pPr>
            <a:r>
              <a:rPr lang="tr-TR" sz="2800" dirty="0"/>
              <a:t>Günlük yaşamımızın, davranışımızın pek çoğu ahlakla ilgili eylemlerdir. Ancak, hangi davranışımız ahlaka uygun veya nasıl hareket edersek ahlaka uygun hareket ederiz (?).</a:t>
            </a:r>
          </a:p>
          <a:p>
            <a:pPr marL="457200" indent="-457200" algn="just">
              <a:buFont typeface="Wingdings" panose="05000000000000000000" pitchFamily="2" charset="2"/>
              <a:buChar char="q"/>
            </a:pPr>
            <a:r>
              <a:rPr lang="tr-TR" sz="2800" dirty="0"/>
              <a:t>Bunu, ekolojiyi, zamanı, kişisel yorumunuzu ve kanunları hesaba katmadan peşinen kestirmek pek kolay değildir.</a:t>
            </a:r>
          </a:p>
          <a:p>
            <a:pPr marL="457200" indent="-457200" algn="just">
              <a:buFont typeface="Wingdings" panose="05000000000000000000" pitchFamily="2" charset="2"/>
              <a:buChar char="q"/>
            </a:pPr>
            <a:r>
              <a:rPr lang="tr-TR" sz="2800" dirty="0"/>
              <a:t>Ahlak konusunda, elimizde iyice tartıp, ölçmeyi sağlayacak bir ölçer yoktur.</a:t>
            </a:r>
          </a:p>
          <a:p>
            <a:pPr marL="457200" indent="-457200" algn="just">
              <a:buFont typeface="Wingdings" panose="05000000000000000000" pitchFamily="2" charset="2"/>
              <a:buChar char="q"/>
            </a:pPr>
            <a:r>
              <a:rPr lang="tr-TR" sz="2800" dirty="0"/>
              <a:t>Ahlakın içeriği çeşitli çağlara, milletlere ve çevrelere göre değişmektedir.</a:t>
            </a:r>
          </a:p>
          <a:p>
            <a:pPr marL="457200" indent="-457200" algn="just">
              <a:buFont typeface="Wingdings" panose="05000000000000000000" pitchFamily="2" charset="2"/>
              <a:buChar char="q"/>
            </a:pPr>
            <a:r>
              <a:rPr lang="tr-TR" sz="2800" dirty="0"/>
              <a:t>Hatta, zamanımızda birçok kez aynı toplum ve çevredeki kişilerin bile ayrı ahlak anlayışlarının olduğu görülmektedir.</a:t>
            </a:r>
          </a:p>
          <a:p>
            <a:pPr marL="457200" indent="-457200" algn="just">
              <a:buFont typeface="Wingdings" panose="05000000000000000000" pitchFamily="2" charset="2"/>
              <a:buChar char="q"/>
            </a:pPr>
            <a:r>
              <a:rPr lang="tr-TR" sz="2800" dirty="0"/>
              <a:t>Öyle ki, bazen seyrek de olsa aynı konu üzerinde aynı toplumun bugünkü ahlaki bakışı, yarın tamamen değişik bir üslupta ortaya çıkabilmektedir.</a:t>
            </a:r>
          </a:p>
        </p:txBody>
      </p:sp>
    </p:spTree>
    <p:extLst>
      <p:ext uri="{BB962C8B-B14F-4D97-AF65-F5344CB8AC3E}">
        <p14:creationId xmlns:p14="http://schemas.microsoft.com/office/powerpoint/2010/main" val="1639679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b="1" dirty="0">
                <a:solidFill>
                  <a:srgbClr val="FF0000"/>
                </a:solidFill>
              </a:rPr>
              <a:t>Örneğin, </a:t>
            </a:r>
            <a:r>
              <a:rPr lang="tr-TR" sz="2800" dirty="0"/>
              <a:t>en basit şekli ile bu durum kimi zamanlarda o toplumdaki bazı mevcut yasaların değişmesi sonucu görülebilmektedir. Yani yasalarla bile yasaklanmış olan bir duruma karşı çıkan ve yasayı çiğneyerek o olmaması gereken eylemi yapanlar, topluma ve toplum düzenine aykırı hareket etmekle ahlak dışı davranmış olarak kabul edilmekte; konu olan yasa değişip, o eylem suç olmaktan çıkınca bu davranış ahlak dışı kabul edilmemektedir (Örneğin bir zamanlar döviz bulundurmanın suç olduğu gibi).</a:t>
            </a:r>
          </a:p>
          <a:p>
            <a:pPr algn="just"/>
            <a:r>
              <a:rPr lang="tr-TR" sz="2800" b="1" dirty="0"/>
              <a:t>Öyleyse, ahlakı incelemek isteyen neyi esas alacak; en basitinden kendi toplumunun kendi zamanının ahlak anlayışını mı? yoksa tamamen kendi ahlak anlayışını mı (???).</a:t>
            </a:r>
          </a:p>
        </p:txBody>
      </p:sp>
    </p:spTree>
    <p:extLst>
      <p:ext uri="{BB962C8B-B14F-4D97-AF65-F5344CB8AC3E}">
        <p14:creationId xmlns:p14="http://schemas.microsoft.com/office/powerpoint/2010/main" val="1812014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lstStyle/>
          <a:p>
            <a:pPr algn="just"/>
            <a:r>
              <a:rPr lang="tr-TR" dirty="0"/>
              <a:t>Bu yaklaşım ile Ziraat Fakülteleri de kendi üstlerine düşeni yaparak, eğitim-öğretim faaliyetlerinde kalite artışına dönük reformist kararlar almakta ve uygulamaktadırlar. Böylece, daha çağdaş bir yaklaşımla bir taraftan eğitim yöntem ve sistemi geliştirilirken; diğer taraftan da gerekli olan yeni dersler programa alınmaktadır.</a:t>
            </a:r>
          </a:p>
          <a:p>
            <a:pPr algn="just"/>
            <a:r>
              <a:rPr lang="tr-TR" b="1" u="sng" dirty="0"/>
              <a:t>“Tarım Deontolojisi” </a:t>
            </a:r>
            <a:r>
              <a:rPr lang="tr-TR" u="sng" dirty="0"/>
              <a:t>dersi de bu yaklaşımlarla programa konmuş bir derstir. Aslında, burada anlatılan kurallar ve ahlaki yaklaşımlar, temel olarak her felsefe kitabında bulunabilecek ve herkesin bilmesi gereken “genel ahlak kuralları”’</a:t>
            </a:r>
            <a:r>
              <a:rPr lang="tr-TR" u="sng" dirty="0" err="1"/>
              <a:t>dır</a:t>
            </a:r>
            <a:r>
              <a:rPr lang="tr-TR" u="sng" dirty="0"/>
              <a:t>.</a:t>
            </a:r>
          </a:p>
          <a:p>
            <a:pPr algn="just"/>
            <a:endParaRPr lang="tr-TR" u="sng" dirty="0"/>
          </a:p>
        </p:txBody>
      </p:sp>
    </p:spTree>
    <p:extLst>
      <p:ext uri="{BB962C8B-B14F-4D97-AF65-F5344CB8AC3E}">
        <p14:creationId xmlns:p14="http://schemas.microsoft.com/office/powerpoint/2010/main" val="726876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dirty="0"/>
              <a:t>Ahlak görüşlerinin çoğu, doğruyu kendilerinin getirdiği savındadır. Hatta her ahlak bu konuda biraz despottur. Ancak, yürürlükteki ahlak böyle olmak zorundadır, yoksa kendini inkar eder. Zira</a:t>
            </a:r>
            <a:r>
              <a:rPr lang="tr-TR" sz="2800" b="1" dirty="0">
                <a:solidFill>
                  <a:srgbClr val="FF0000"/>
                </a:solidFill>
              </a:rPr>
              <a:t>, “benim ilkelerim budur, bunlar mutlak bir doğruyu dile getiriyor diyemem; ister uyun, ister uymayın</a:t>
            </a:r>
            <a:r>
              <a:rPr lang="tr-TR" sz="2800" dirty="0"/>
              <a:t>” diyen bir ahlak anlayışı yoktur. Tüm bunlara rağmen ortak bir nokta vardır ki, bu da “ahlaklılık” tır. Peki bu nedir? </a:t>
            </a:r>
          </a:p>
        </p:txBody>
      </p:sp>
    </p:spTree>
    <p:extLst>
      <p:ext uri="{BB962C8B-B14F-4D97-AF65-F5344CB8AC3E}">
        <p14:creationId xmlns:p14="http://schemas.microsoft.com/office/powerpoint/2010/main" val="7709309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dirty="0"/>
              <a:t>İşte burada, Sokrat’tan bu yana kabul edilmesi mutlak olan </a:t>
            </a:r>
            <a:r>
              <a:rPr lang="tr-TR" sz="2800" b="1" dirty="0">
                <a:solidFill>
                  <a:srgbClr val="FF0000"/>
                </a:solidFill>
              </a:rPr>
              <a:t>“iyi” ve “kötü” </a:t>
            </a:r>
            <a:r>
              <a:rPr lang="tr-TR" sz="2800" dirty="0"/>
              <a:t>nün ayrılabilmesi sonucu ortaya çıkmaktadır. Bazen iyi ve kötü anlayışları da tenakuz (Çelişki) yaratır. </a:t>
            </a:r>
            <a:r>
              <a:rPr lang="tr-TR" sz="2800" b="1" dirty="0">
                <a:solidFill>
                  <a:srgbClr val="FF0000"/>
                </a:solidFill>
              </a:rPr>
              <a:t>Örneğin, </a:t>
            </a:r>
            <a:r>
              <a:rPr lang="tr-TR" sz="2800" dirty="0"/>
              <a:t>en basit şekli ile bir insanın öldürülmesi cinayettir, kötü bir eylemdir. Uygar insan için bir insan öldürmek gayri ahlakidir. Ancak bu eylemin ahlak dışı sayılmadığı yer ve şartlar da vardır.</a:t>
            </a:r>
          </a:p>
          <a:p>
            <a:pPr algn="just"/>
            <a:r>
              <a:rPr lang="tr-TR" sz="2800" b="1" dirty="0">
                <a:solidFill>
                  <a:srgbClr val="FF0000"/>
                </a:solidFill>
              </a:rPr>
              <a:t>Örneğin, </a:t>
            </a:r>
            <a:r>
              <a:rPr lang="tr-TR" sz="2800" dirty="0"/>
              <a:t>insanların büyük çoğunluğu </a:t>
            </a:r>
            <a:r>
              <a:rPr lang="tr-TR" sz="2800"/>
              <a:t>savaşta insan </a:t>
            </a:r>
            <a:r>
              <a:rPr lang="tr-TR" sz="2800" dirty="0"/>
              <a:t>öldürmeyi yasak değil, ahlaki bir ödev sayarlar. Bu konu da ile tartışmaya açıktır.</a:t>
            </a:r>
          </a:p>
        </p:txBody>
      </p:sp>
    </p:spTree>
    <p:extLst>
      <p:ext uri="{BB962C8B-B14F-4D97-AF65-F5344CB8AC3E}">
        <p14:creationId xmlns:p14="http://schemas.microsoft.com/office/powerpoint/2010/main" val="32119914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dirty="0"/>
              <a:t>Eski Antik </a:t>
            </a:r>
            <a:r>
              <a:rPr lang="tr-TR" sz="2800" dirty="0" err="1"/>
              <a:t>Çağ’lardan</a:t>
            </a:r>
            <a:r>
              <a:rPr lang="tr-TR" sz="2800" dirty="0"/>
              <a:t> günümüze bazı tanınmış filozofların </a:t>
            </a:r>
            <a:r>
              <a:rPr lang="tr-TR" sz="2800" b="1" dirty="0">
                <a:solidFill>
                  <a:srgbClr val="FF0000"/>
                </a:solidFill>
              </a:rPr>
              <a:t>ahlak yaklaşımlarını </a:t>
            </a:r>
            <a:r>
              <a:rPr lang="tr-TR" sz="2800" dirty="0"/>
              <a:t>aşağıdaki şekilde özetlemek mümkündür.</a:t>
            </a:r>
          </a:p>
          <a:p>
            <a:pPr algn="just"/>
            <a:r>
              <a:rPr lang="tr-TR" sz="2800" b="1" dirty="0" err="1"/>
              <a:t>Kynik</a:t>
            </a:r>
            <a:r>
              <a:rPr lang="tr-TR" sz="2800" b="1" dirty="0"/>
              <a:t> Ahlakı: </a:t>
            </a:r>
            <a:r>
              <a:rPr lang="tr-TR" sz="2800" dirty="0"/>
              <a:t>Sinoplu </a:t>
            </a:r>
            <a:r>
              <a:rPr lang="tr-TR" sz="2800" dirty="0" err="1"/>
              <a:t>Diyojen’in</a:t>
            </a:r>
            <a:r>
              <a:rPr lang="tr-TR" sz="2800" dirty="0"/>
              <a:t> (İ.Ö. 412-323) ahlak öğretisidir. Ahlak ve erdem peşinde koşmak doğru değildir. Erdem tüm istek ve tutkulardan vazgeçerek yaşamaktır. Mutlu olmak için hiç bir şeye aldırış etmeden yaşamalıdır</a:t>
            </a:r>
            <a:r>
              <a:rPr lang="tr-TR" sz="2800" i="1" dirty="0"/>
              <a:t>. </a:t>
            </a:r>
            <a:r>
              <a:rPr lang="tr-TR" sz="2800" b="1" i="1" u="sng" dirty="0">
                <a:solidFill>
                  <a:srgbClr val="FF0000"/>
                </a:solidFill>
              </a:rPr>
              <a:t>“Gölge etme başka ihsan istemem senden” </a:t>
            </a:r>
            <a:r>
              <a:rPr lang="tr-TR" sz="2800" u="sng" dirty="0"/>
              <a:t>kinik (</a:t>
            </a:r>
            <a:r>
              <a:rPr lang="tr-TR" sz="2800" u="sng" dirty="0" err="1"/>
              <a:t>cynic</a:t>
            </a:r>
            <a:r>
              <a:rPr lang="tr-TR" sz="2800" u="sng" dirty="0"/>
              <a:t>) </a:t>
            </a:r>
            <a:r>
              <a:rPr lang="tr-TR" sz="2800" dirty="0"/>
              <a:t>felsefesinin (</a:t>
            </a:r>
            <a:r>
              <a:rPr lang="tr-TR" sz="2800" dirty="0" err="1"/>
              <a:t>kinikizm</a:t>
            </a:r>
            <a:r>
              <a:rPr lang="tr-TR" sz="2800" dirty="0"/>
              <a:t>) temelidir.</a:t>
            </a:r>
          </a:p>
          <a:p>
            <a:pPr algn="just"/>
            <a:r>
              <a:rPr lang="tr-TR" sz="2800" dirty="0"/>
              <a:t>7. Hafta </a:t>
            </a:r>
            <a:r>
              <a:rPr lang="tr-TR" sz="2800"/>
              <a:t>budan başlanılacak…..</a:t>
            </a:r>
            <a:endParaRPr lang="tr-TR" sz="2800" dirty="0"/>
          </a:p>
        </p:txBody>
      </p:sp>
    </p:spTree>
    <p:extLst>
      <p:ext uri="{BB962C8B-B14F-4D97-AF65-F5344CB8AC3E}">
        <p14:creationId xmlns:p14="http://schemas.microsoft.com/office/powerpoint/2010/main" val="1836775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b="1" dirty="0" err="1"/>
              <a:t>Kirene</a:t>
            </a:r>
            <a:r>
              <a:rPr lang="tr-TR" sz="2800" b="1" dirty="0"/>
              <a:t> Ahlakı: </a:t>
            </a:r>
            <a:r>
              <a:rPr lang="tr-TR" sz="2800" dirty="0"/>
              <a:t>Haz veren şey iyi, acı veren şey ise kötüdür. İnsanın amacı en yüksek hazza ulaşmaktır. İnsan kendisine haz vermeyen şeylerden uzak durmalıdır. </a:t>
            </a:r>
            <a:r>
              <a:rPr lang="tr-TR" sz="2800" dirty="0" err="1"/>
              <a:t>Kirene</a:t>
            </a:r>
            <a:r>
              <a:rPr lang="tr-TR" sz="2800" dirty="0"/>
              <a:t> ahlakının bu öğretisine, </a:t>
            </a:r>
            <a:r>
              <a:rPr lang="tr-TR" sz="2800" i="1" dirty="0"/>
              <a:t>Haz Ahlakı (Hedonizm) </a:t>
            </a:r>
            <a:r>
              <a:rPr lang="tr-TR" sz="2800" dirty="0"/>
              <a:t>adı da verilmektedir.</a:t>
            </a:r>
          </a:p>
        </p:txBody>
      </p:sp>
    </p:spTree>
    <p:extLst>
      <p:ext uri="{BB962C8B-B14F-4D97-AF65-F5344CB8AC3E}">
        <p14:creationId xmlns:p14="http://schemas.microsoft.com/office/powerpoint/2010/main" val="7897343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b="1" dirty="0"/>
              <a:t>Sokrates Ahlakı: </a:t>
            </a:r>
            <a:r>
              <a:rPr lang="tr-TR" sz="2800" dirty="0"/>
              <a:t>Sokrates’in (İ.Ö. 469-399) öğretisi. İnsanın temel amacı erdeme ulaşmak olmalıdır. Erdem ancak bilgelikle mümkündür.</a:t>
            </a:r>
          </a:p>
          <a:p>
            <a:endParaRPr lang="tr-TR" sz="2800" dirty="0"/>
          </a:p>
        </p:txBody>
      </p:sp>
    </p:spTree>
    <p:extLst>
      <p:ext uri="{BB962C8B-B14F-4D97-AF65-F5344CB8AC3E}">
        <p14:creationId xmlns:p14="http://schemas.microsoft.com/office/powerpoint/2010/main" val="2764717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b="1" dirty="0"/>
              <a:t>Aristo Ahlakı: </a:t>
            </a:r>
            <a:r>
              <a:rPr lang="tr-TR" sz="2800" dirty="0"/>
              <a:t>Aristo (İ.Ö. 385-322)’ya göre toplumda yönetenler ve yönetilenler arasında bir ayrım yapılması ahlakidir. Aristo şöyle der</a:t>
            </a:r>
            <a:r>
              <a:rPr lang="tr-TR" sz="2800" u="sng" dirty="0"/>
              <a:t>: </a:t>
            </a:r>
            <a:r>
              <a:rPr lang="tr-TR" sz="2800" b="1" i="1" u="sng" dirty="0">
                <a:solidFill>
                  <a:srgbClr val="FF0000"/>
                </a:solidFill>
              </a:rPr>
              <a:t>“Öküz, yoksul kişinin kölesidir; yoksul köle de efendisinin...” </a:t>
            </a:r>
            <a:r>
              <a:rPr lang="tr-TR" sz="2800" dirty="0"/>
              <a:t>Aristo’ya göre toplumda her zaman üsttekiler ve güçlüler yönetir; alttakiler veya güçsüzler ise yönetilir.</a:t>
            </a:r>
          </a:p>
        </p:txBody>
      </p:sp>
    </p:spTree>
    <p:extLst>
      <p:ext uri="{BB962C8B-B14F-4D97-AF65-F5344CB8AC3E}">
        <p14:creationId xmlns:p14="http://schemas.microsoft.com/office/powerpoint/2010/main" val="9668067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b="1" dirty="0"/>
              <a:t>Konfüçyüs Ahlakı: </a:t>
            </a:r>
            <a:r>
              <a:rPr lang="tr-TR" sz="2800" dirty="0"/>
              <a:t>Konfüçyüs (İ.Ö. 551-478) şöyle der: </a:t>
            </a:r>
            <a:r>
              <a:rPr lang="tr-TR" sz="2800" b="1" i="1" u="sng" dirty="0">
                <a:solidFill>
                  <a:srgbClr val="FF0000"/>
                </a:solidFill>
              </a:rPr>
              <a:t>“Hiç erişemeyecekmişsin, ya da yitirecekmişsin gibi çalış”. </a:t>
            </a:r>
            <a:r>
              <a:rPr lang="tr-TR" sz="2800" dirty="0"/>
              <a:t>Konfüçyüs, çalışma ahlakının önemi üzerinde duran düşünürlerin başında gelir. Konfüçyüs’e göre çalışma, mutluluğa ve refaha ulaşmanın yoludur.</a:t>
            </a:r>
          </a:p>
          <a:p>
            <a:pPr algn="just"/>
            <a:r>
              <a:rPr lang="tr-TR" sz="2800" b="1" dirty="0"/>
              <a:t>St. </a:t>
            </a:r>
            <a:r>
              <a:rPr lang="tr-TR" sz="2800" b="1" dirty="0" err="1"/>
              <a:t>Augustinus</a:t>
            </a:r>
            <a:r>
              <a:rPr lang="tr-TR" sz="2800" b="1" dirty="0"/>
              <a:t> Ahlakı: </a:t>
            </a:r>
            <a:r>
              <a:rPr lang="tr-TR" sz="2800" dirty="0"/>
              <a:t>St. </a:t>
            </a:r>
            <a:r>
              <a:rPr lang="tr-TR" sz="2800" dirty="0" err="1"/>
              <a:t>Augustinus</a:t>
            </a:r>
            <a:r>
              <a:rPr lang="tr-TR" sz="2800" dirty="0"/>
              <a:t> (İ.Ö. 354-430)’</a:t>
            </a:r>
            <a:r>
              <a:rPr lang="tr-TR" sz="2800" dirty="0" err="1"/>
              <a:t>ın</a:t>
            </a:r>
            <a:r>
              <a:rPr lang="tr-TR" sz="2800" dirty="0"/>
              <a:t> ahlak anlayışı ise şu şekilde özetlenebilir</a:t>
            </a:r>
            <a:r>
              <a:rPr lang="tr-TR" sz="2800" i="1" dirty="0"/>
              <a:t>. </a:t>
            </a:r>
            <a:r>
              <a:rPr lang="tr-TR" sz="2800" b="1" i="1" u="sng" dirty="0">
                <a:solidFill>
                  <a:srgbClr val="FF0000"/>
                </a:solidFill>
              </a:rPr>
              <a:t>“Hiç ölmeyecekmişsin gibi çalış, yarın ölecekmişsin gibi ibadet et.”</a:t>
            </a:r>
            <a:r>
              <a:rPr lang="tr-TR" sz="2800" b="1" i="1" dirty="0">
                <a:solidFill>
                  <a:srgbClr val="FF0000"/>
                </a:solidFill>
              </a:rPr>
              <a:t> </a:t>
            </a:r>
            <a:r>
              <a:rPr lang="tr-TR" sz="2800" dirty="0" err="1"/>
              <a:t>St.Augustinus’a</a:t>
            </a:r>
            <a:r>
              <a:rPr lang="tr-TR" sz="2800" dirty="0"/>
              <a:t> göre, insan Tanrı’nın egemenliğine boyun eğmeli ve Tanrı’ya ibadet etmelidir. İnsanlar arasındaki eşitsizliklere isyan etmek yerine Tanrı’ya şükredilmelidir.</a:t>
            </a:r>
          </a:p>
        </p:txBody>
      </p:sp>
    </p:spTree>
    <p:extLst>
      <p:ext uri="{BB962C8B-B14F-4D97-AF65-F5344CB8AC3E}">
        <p14:creationId xmlns:p14="http://schemas.microsoft.com/office/powerpoint/2010/main" val="424856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b="1" dirty="0" err="1"/>
              <a:t>Machiavelli</a:t>
            </a:r>
            <a:r>
              <a:rPr lang="tr-TR" sz="2800" b="1" dirty="0"/>
              <a:t> Ahlakı: </a:t>
            </a:r>
            <a:r>
              <a:rPr lang="tr-TR" sz="2800" dirty="0" err="1"/>
              <a:t>Niccolo</a:t>
            </a:r>
            <a:r>
              <a:rPr lang="tr-TR" sz="2800" dirty="0"/>
              <a:t> </a:t>
            </a:r>
            <a:r>
              <a:rPr lang="tr-TR" sz="2800" dirty="0" err="1"/>
              <a:t>Machiavelli</a:t>
            </a:r>
            <a:r>
              <a:rPr lang="tr-TR" sz="2800" dirty="0"/>
              <a:t> (1469-1527)’</a:t>
            </a:r>
            <a:r>
              <a:rPr lang="tr-TR" sz="2800" dirty="0" err="1"/>
              <a:t>nin</a:t>
            </a:r>
            <a:r>
              <a:rPr lang="tr-TR" sz="2800" dirty="0"/>
              <a:t> ahlak anlayışı: </a:t>
            </a:r>
            <a:r>
              <a:rPr lang="tr-TR" sz="2800" b="1" i="1" u="sng" dirty="0">
                <a:solidFill>
                  <a:srgbClr val="FF0000"/>
                </a:solidFill>
              </a:rPr>
              <a:t>“Amaca ulaşmak için her araç meşrudur.”</a:t>
            </a:r>
          </a:p>
        </p:txBody>
      </p:sp>
    </p:spTree>
    <p:extLst>
      <p:ext uri="{BB962C8B-B14F-4D97-AF65-F5344CB8AC3E}">
        <p14:creationId xmlns:p14="http://schemas.microsoft.com/office/powerpoint/2010/main" val="38007615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b="1" dirty="0" err="1"/>
              <a:t>Mandeville</a:t>
            </a:r>
            <a:r>
              <a:rPr lang="tr-TR" sz="2800" b="1" dirty="0"/>
              <a:t> Ahlakı: </a:t>
            </a:r>
            <a:r>
              <a:rPr lang="tr-TR" sz="2800" dirty="0"/>
              <a:t>Bernard de </a:t>
            </a:r>
            <a:r>
              <a:rPr lang="tr-TR" sz="2800" dirty="0" err="1"/>
              <a:t>Mandeville</a:t>
            </a:r>
            <a:r>
              <a:rPr lang="tr-TR" sz="2800" dirty="0"/>
              <a:t> (1670-1733)’in ahlak öğretisi. Ahlak denen şey, içi boş bir kavramdır. İnsanlar kendi çıkarları olmazsa, toplum yararına ve ahlaka uygun davranmazlar.</a:t>
            </a:r>
          </a:p>
          <a:p>
            <a:endParaRPr lang="tr-TR" sz="2800" dirty="0"/>
          </a:p>
        </p:txBody>
      </p:sp>
    </p:spTree>
    <p:extLst>
      <p:ext uri="{BB962C8B-B14F-4D97-AF65-F5344CB8AC3E}">
        <p14:creationId xmlns:p14="http://schemas.microsoft.com/office/powerpoint/2010/main" val="22300518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b="1" dirty="0"/>
              <a:t>Nietzsche Ahlakı: </a:t>
            </a:r>
            <a:r>
              <a:rPr lang="tr-TR" sz="2800" dirty="0" err="1"/>
              <a:t>Friedrich</a:t>
            </a:r>
            <a:r>
              <a:rPr lang="tr-TR" sz="2800" dirty="0"/>
              <a:t> </a:t>
            </a:r>
            <a:r>
              <a:rPr lang="tr-TR" sz="2800" dirty="0" err="1"/>
              <a:t>Nietszche</a:t>
            </a:r>
            <a:r>
              <a:rPr lang="tr-TR" sz="2800" dirty="0"/>
              <a:t> (1844-1900)’</a:t>
            </a:r>
            <a:r>
              <a:rPr lang="tr-TR" sz="2800" dirty="0" err="1"/>
              <a:t>nin</a:t>
            </a:r>
            <a:r>
              <a:rPr lang="tr-TR" sz="2800" dirty="0"/>
              <a:t> ahlak öğretisi. İnsan doğal bir varlıktır. Erdem kadar erdemsizlik de normal karşılanmalıdır. Ahlaki ölçüler ve normlar koymak saçma ve gereksizdir.</a:t>
            </a:r>
          </a:p>
          <a:p>
            <a:pPr algn="just"/>
            <a:endParaRPr lang="tr-TR" sz="2800" dirty="0"/>
          </a:p>
        </p:txBody>
      </p:sp>
    </p:spTree>
    <p:extLst>
      <p:ext uri="{BB962C8B-B14F-4D97-AF65-F5344CB8AC3E}">
        <p14:creationId xmlns:p14="http://schemas.microsoft.com/office/powerpoint/2010/main" val="140031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lstStyle/>
          <a:p>
            <a:pPr algn="just"/>
            <a:r>
              <a:rPr lang="tr-TR" dirty="0"/>
              <a:t>Buradaki ders notları içinde, genel yaklaşımların dışında özel olarak “çalışma ahlakı”, “iş ahlakı”, “mesleki ahlak” ve “bilimsel ahlak” kavramları çerçevesinde bir Ziraat Fakültesi mezununun bilmesi ve uygulaması gereken </a:t>
            </a:r>
            <a:r>
              <a:rPr lang="tr-TR" b="1" dirty="0"/>
              <a:t>“etik kurallar” </a:t>
            </a:r>
            <a:r>
              <a:rPr lang="tr-TR" dirty="0"/>
              <a:t>açıklanmaya çalışılmıştır. Zira, unutulmamalıdır ki, hangi konuda olursa olsun, </a:t>
            </a:r>
            <a:r>
              <a:rPr lang="tr-TR" b="1" dirty="0"/>
              <a:t>onur duyulacak gerçek ve kalıcı kaliteye ancak ve ancak o işi yapanların “davranış kalitelerinin” yüksekliği ile ulaşmak mümkün olabilir.</a:t>
            </a:r>
            <a:endParaRPr lang="tr-TR" dirty="0"/>
          </a:p>
        </p:txBody>
      </p:sp>
    </p:spTree>
    <p:extLst>
      <p:ext uri="{BB962C8B-B14F-4D97-AF65-F5344CB8AC3E}">
        <p14:creationId xmlns:p14="http://schemas.microsoft.com/office/powerpoint/2010/main" val="11459298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b="1" dirty="0"/>
              <a:t>Kant Ahlakı: </a:t>
            </a:r>
            <a:r>
              <a:rPr lang="tr-TR" sz="2800" dirty="0" err="1"/>
              <a:t>Immanuel</a:t>
            </a:r>
            <a:r>
              <a:rPr lang="tr-TR" sz="2800" dirty="0"/>
              <a:t> Kant (1724-1804)’</a:t>
            </a:r>
            <a:r>
              <a:rPr lang="tr-TR" sz="2800" dirty="0" err="1"/>
              <a:t>ın</a:t>
            </a:r>
            <a:r>
              <a:rPr lang="tr-TR" sz="2800" dirty="0"/>
              <a:t> ahlak anlayışı. Her yerde ve zamanda neyi yapmamız gerektiğini değil, neyi istememiz gerektiğini savunan ahlak öğretisi. </a:t>
            </a:r>
            <a:r>
              <a:rPr lang="tr-TR" sz="2800" b="1" i="1" u="sng" dirty="0">
                <a:solidFill>
                  <a:srgbClr val="FF0000"/>
                </a:solidFill>
              </a:rPr>
              <a:t>“Sana yapılmasını istemediğini, sen de başkasına yapma”. </a:t>
            </a:r>
            <a:r>
              <a:rPr lang="tr-TR" sz="2800" dirty="0"/>
              <a:t>Kant’a göre insanlar aynı zamanda genel bir yasa ve evrensel bir kural olmasını isteyecekleri bir kurala göre hareket etmelidir.</a:t>
            </a:r>
          </a:p>
          <a:p>
            <a:pPr algn="just"/>
            <a:endParaRPr lang="tr-TR" sz="2800" dirty="0"/>
          </a:p>
          <a:p>
            <a:pPr algn="just"/>
            <a:r>
              <a:rPr lang="tr-TR" sz="2800" dirty="0"/>
              <a:t>Bahsedilen düşünürlerin fikirlerinden anlaşılacağı üzere </a:t>
            </a:r>
            <a:r>
              <a:rPr lang="tr-TR" sz="3200" b="1" dirty="0">
                <a:solidFill>
                  <a:srgbClr val="FF0000"/>
                </a:solidFill>
              </a:rPr>
              <a:t>ahlak</a:t>
            </a:r>
            <a:r>
              <a:rPr lang="tr-TR" sz="2800" dirty="0"/>
              <a:t>, filozoflar arasında farklı şekilde yorumlanmaktadır.</a:t>
            </a:r>
          </a:p>
        </p:txBody>
      </p:sp>
    </p:spTree>
    <p:extLst>
      <p:ext uri="{BB962C8B-B14F-4D97-AF65-F5344CB8AC3E}">
        <p14:creationId xmlns:p14="http://schemas.microsoft.com/office/powerpoint/2010/main" val="4001192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dirty="0"/>
              <a:t>Ahlak felsefesi alanında ahlaki üniversalizmi savunanlar bu konuda bazı evrensel ahlak ilkelerini belirtmektedirler. Aşağıda evrensel ahlak ilkeleri için bazı örnekler gösterilmiştir.</a:t>
            </a:r>
          </a:p>
          <a:p>
            <a:pPr algn="just"/>
            <a:r>
              <a:rPr lang="tr-TR" sz="2800" dirty="0"/>
              <a:t>• </a:t>
            </a:r>
            <a:r>
              <a:rPr lang="tr-TR" sz="2800" b="1" u="sng" dirty="0"/>
              <a:t>Konfüçyüs’ün evrensel ahlak kuralı :</a:t>
            </a:r>
          </a:p>
          <a:p>
            <a:pPr algn="just"/>
            <a:r>
              <a:rPr lang="tr-TR" sz="2800" i="1" u="sng" dirty="0"/>
              <a:t>“Sana yapılmasını istemediğini sen de başkasına yapma.”</a:t>
            </a:r>
          </a:p>
          <a:p>
            <a:pPr algn="just"/>
            <a:r>
              <a:rPr lang="tr-TR" sz="2800" u="sng" dirty="0"/>
              <a:t>• </a:t>
            </a:r>
            <a:r>
              <a:rPr lang="tr-TR" sz="2800" b="1" u="sng" dirty="0" err="1"/>
              <a:t>Immanuel</a:t>
            </a:r>
            <a:r>
              <a:rPr lang="tr-TR" sz="2800" b="1" u="sng" dirty="0"/>
              <a:t> Kant’ın evrensel ahlak kuralı:</a:t>
            </a:r>
          </a:p>
          <a:p>
            <a:pPr algn="just"/>
            <a:r>
              <a:rPr lang="tr-TR" sz="2800" i="1" u="sng" dirty="0"/>
              <a:t>“Aynı zamanda genel bir yasa olmasını isteyebileceğin bir kurala göre hareket et.”</a:t>
            </a:r>
          </a:p>
          <a:p>
            <a:pPr algn="just"/>
            <a:r>
              <a:rPr lang="tr-TR" sz="2800" u="sng" dirty="0"/>
              <a:t>• </a:t>
            </a:r>
            <a:r>
              <a:rPr lang="tr-TR" sz="2800" b="1" u="sng" dirty="0" err="1"/>
              <a:t>Ralph</a:t>
            </a:r>
            <a:r>
              <a:rPr lang="tr-TR" sz="2800" b="1" u="sng" dirty="0"/>
              <a:t> </a:t>
            </a:r>
            <a:r>
              <a:rPr lang="tr-TR" sz="2800" b="1" u="sng" dirty="0" err="1"/>
              <a:t>Waldo</a:t>
            </a:r>
            <a:r>
              <a:rPr lang="tr-TR" sz="2800" b="1" u="sng" dirty="0"/>
              <a:t> </a:t>
            </a:r>
            <a:r>
              <a:rPr lang="tr-TR" sz="2800" b="1" u="sng" dirty="0" err="1"/>
              <a:t>Emerson’un</a:t>
            </a:r>
            <a:r>
              <a:rPr lang="tr-TR" sz="2800" b="1" u="sng" dirty="0"/>
              <a:t> evrensel ahlak kuralı:</a:t>
            </a:r>
          </a:p>
          <a:p>
            <a:pPr algn="just"/>
            <a:r>
              <a:rPr lang="tr-TR" sz="2800" i="1" u="sng" dirty="0"/>
              <a:t>“Evrensel kural olacak şekilde davranış ve eylemlerde bulunan birisi ahlaklıdır.”</a:t>
            </a:r>
            <a:endParaRPr lang="tr-TR" sz="2800" u="sng" dirty="0"/>
          </a:p>
          <a:p>
            <a:pPr algn="just"/>
            <a:endParaRPr lang="tr-TR" sz="2800" dirty="0"/>
          </a:p>
        </p:txBody>
      </p:sp>
    </p:spTree>
    <p:extLst>
      <p:ext uri="{BB962C8B-B14F-4D97-AF65-F5344CB8AC3E}">
        <p14:creationId xmlns:p14="http://schemas.microsoft.com/office/powerpoint/2010/main" val="9977103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u="sng" dirty="0"/>
              <a:t>• </a:t>
            </a:r>
            <a:r>
              <a:rPr lang="tr-TR" sz="2800" b="1" u="sng" dirty="0" err="1"/>
              <a:t>Cesare</a:t>
            </a:r>
            <a:r>
              <a:rPr lang="tr-TR" sz="2800" b="1" u="sng" dirty="0"/>
              <a:t> </a:t>
            </a:r>
            <a:r>
              <a:rPr lang="tr-TR" sz="2800" b="1" u="sng" dirty="0" err="1"/>
              <a:t>Cremonini’nin</a:t>
            </a:r>
            <a:r>
              <a:rPr lang="tr-TR" sz="2800" b="1" u="sng" dirty="0"/>
              <a:t> evrensel ahlak kuralı:</a:t>
            </a:r>
          </a:p>
          <a:p>
            <a:pPr algn="just"/>
            <a:r>
              <a:rPr lang="tr-TR" sz="2800" i="1" u="sng" dirty="0"/>
              <a:t>“İçinden dilediğin gibi, dışından herkes gibi davran.”</a:t>
            </a:r>
          </a:p>
          <a:p>
            <a:pPr algn="just"/>
            <a:r>
              <a:rPr lang="tr-TR" sz="2800" u="sng" dirty="0"/>
              <a:t>• </a:t>
            </a:r>
            <a:r>
              <a:rPr lang="tr-TR" sz="2800" b="1" u="sng" dirty="0"/>
              <a:t>Ernest </a:t>
            </a:r>
            <a:r>
              <a:rPr lang="tr-TR" sz="2800" b="1" u="sng" dirty="0" err="1"/>
              <a:t>Hewingway’ın</a:t>
            </a:r>
            <a:r>
              <a:rPr lang="tr-TR" sz="2800" b="1" u="sng" dirty="0"/>
              <a:t> evrensel ahlak kuralı:</a:t>
            </a:r>
          </a:p>
          <a:p>
            <a:pPr algn="just"/>
            <a:r>
              <a:rPr lang="tr-TR" sz="2800" i="1" u="sng" dirty="0"/>
              <a:t>“Ahlak konusunda inandığım ilke şudur; bir şeyi yaptıktan sonra kendini iyi hissediyorsan o davranışın ahlakidir; eğer kendini iyi hissetmiyorsan o gayri-ahlakidir.”</a:t>
            </a:r>
          </a:p>
        </p:txBody>
      </p:sp>
    </p:spTree>
    <p:extLst>
      <p:ext uri="{BB962C8B-B14F-4D97-AF65-F5344CB8AC3E}">
        <p14:creationId xmlns:p14="http://schemas.microsoft.com/office/powerpoint/2010/main" val="707753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b="1" dirty="0"/>
              <a:t>3.2. </a:t>
            </a:r>
            <a:r>
              <a:rPr lang="tr-TR" sz="2800" b="1" u="sng" dirty="0"/>
              <a:t>Ahlak Anlayışına Ekonomik Düzen Açısından Yaklaşımlar</a:t>
            </a:r>
          </a:p>
          <a:p>
            <a:pPr algn="just"/>
            <a:r>
              <a:rPr lang="tr-TR" sz="2800" dirty="0"/>
              <a:t>Ekonomi içerisinde insan ihtiyaçlarının karşılanmasına yönelik mal ve hizmet üretimi yapılır. Müteşebbisler, üretim faktörlerini bir araya getirerek tüketicilerin isteklerini ve ihtiyaçlarını karşılayacak üretim yaparlar. Piyasa ekonomisinde rol alan aktörleri esas alarak ekonomik ahlakın alt alanlarını şu şekilde sınıflandırmak mümkündür.</a:t>
            </a:r>
          </a:p>
        </p:txBody>
      </p:sp>
    </p:spTree>
    <p:extLst>
      <p:ext uri="{BB962C8B-B14F-4D97-AF65-F5344CB8AC3E}">
        <p14:creationId xmlns:p14="http://schemas.microsoft.com/office/powerpoint/2010/main" val="388657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dirty="0"/>
              <a:t>• </a:t>
            </a:r>
            <a:r>
              <a:rPr lang="tr-TR" sz="2800" b="1" dirty="0"/>
              <a:t>Üretici ahlakı: </a:t>
            </a:r>
            <a:r>
              <a:rPr lang="tr-TR" sz="2800" dirty="0"/>
              <a:t>Mal ve hizmet </a:t>
            </a:r>
            <a:r>
              <a:rPr lang="tr-TR" sz="2800" dirty="0" err="1"/>
              <a:t>arzeden</a:t>
            </a:r>
            <a:r>
              <a:rPr lang="tr-TR" sz="2800" dirty="0"/>
              <a:t> tüccar, sanayici, esnaf ve benzeri kimselerin çalışanlarına, müşterilerine, pay sahiplerine, topluma, doğaya ve çevre karşı olan ahlaki sorumlulukları bulunmaktadır.</a:t>
            </a:r>
          </a:p>
          <a:p>
            <a:pPr algn="just"/>
            <a:r>
              <a:rPr lang="tr-TR" sz="2800" dirty="0"/>
              <a:t>• </a:t>
            </a:r>
            <a:r>
              <a:rPr lang="tr-TR" sz="2800" b="1" dirty="0"/>
              <a:t>Tüketici ahlakı: </a:t>
            </a:r>
            <a:r>
              <a:rPr lang="tr-TR" sz="2800" dirty="0"/>
              <a:t>Üretici kadar tüketicilerin de ahlaki sorumlulukları bulunmaktadır. Tüketicilerin, en başta ürünleri çevreyi kirletmeyecek şekilde tüketmeleri gerekir. Bunun dışında tüketicilerin mal ve hizmet satın aldıkları organizasyonlara karşı ahlaki davranma sorumlulukları bulunmaktadır.</a:t>
            </a:r>
          </a:p>
          <a:p>
            <a:endParaRPr lang="tr-TR" sz="2800" dirty="0"/>
          </a:p>
        </p:txBody>
      </p:sp>
    </p:spTree>
    <p:extLst>
      <p:ext uri="{BB962C8B-B14F-4D97-AF65-F5344CB8AC3E}">
        <p14:creationId xmlns:p14="http://schemas.microsoft.com/office/powerpoint/2010/main" val="34219314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dirty="0"/>
              <a:t>• </a:t>
            </a:r>
            <a:r>
              <a:rPr lang="tr-TR" sz="2800" b="1" dirty="0"/>
              <a:t>Organizasyon ahlakı: </a:t>
            </a:r>
            <a:r>
              <a:rPr lang="tr-TR" sz="2800" dirty="0"/>
              <a:t>Piyasa ekonomisinde mal ve hizmet </a:t>
            </a:r>
            <a:r>
              <a:rPr lang="tr-TR" sz="2800" dirty="0" err="1"/>
              <a:t>arzeden</a:t>
            </a:r>
            <a:r>
              <a:rPr lang="tr-TR" sz="2800" dirty="0"/>
              <a:t> tüm organizasyonların, ahlak alanında uymaları gereken kurallar olmak zorundadır. Organizasyon ahlakı, bazen </a:t>
            </a:r>
            <a:r>
              <a:rPr lang="tr-TR" sz="2800" b="1" dirty="0"/>
              <a:t>“kurum ahlakı” </a:t>
            </a:r>
            <a:r>
              <a:rPr lang="tr-TR" sz="2800" dirty="0"/>
              <a:t>ya da </a:t>
            </a:r>
            <a:r>
              <a:rPr lang="tr-TR" sz="2800" b="1" dirty="0"/>
              <a:t>“şirket ahlakı” </a:t>
            </a:r>
            <a:r>
              <a:rPr lang="tr-TR" sz="2800" dirty="0"/>
              <a:t>olarak da adlandırılmaktadır.</a:t>
            </a:r>
          </a:p>
          <a:p>
            <a:pPr algn="just"/>
            <a:r>
              <a:rPr lang="tr-TR" sz="2800" dirty="0"/>
              <a:t>• </a:t>
            </a:r>
            <a:r>
              <a:rPr lang="tr-TR" sz="2800" b="1" dirty="0"/>
              <a:t>İşçi ahlakı: </a:t>
            </a:r>
            <a:r>
              <a:rPr lang="tr-TR" sz="2800" dirty="0"/>
              <a:t>Organizasyon çalışanlarının da istihdam edildikleri firmaya karşı dürüst çalışma, araç ve gereçleri itinalı kullanma, gereksiz izin almama ve benzeri ahlaki görevleri vardır.</a:t>
            </a:r>
          </a:p>
          <a:p>
            <a:pPr algn="just"/>
            <a:r>
              <a:rPr lang="tr-TR" sz="2800" dirty="0"/>
              <a:t>Çalışanlar, müşterilere karşı davranış ve eylemlerinde de belirli ahlaki ilkeler ve standartlara uymak zorundadırlar.</a:t>
            </a:r>
          </a:p>
          <a:p>
            <a:endParaRPr lang="tr-TR" sz="2800" dirty="0"/>
          </a:p>
        </p:txBody>
      </p:sp>
    </p:spTree>
    <p:extLst>
      <p:ext uri="{BB962C8B-B14F-4D97-AF65-F5344CB8AC3E}">
        <p14:creationId xmlns:p14="http://schemas.microsoft.com/office/powerpoint/2010/main" val="19841789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dirty="0"/>
              <a:t>• </a:t>
            </a:r>
            <a:r>
              <a:rPr lang="tr-TR" sz="2800" b="1" dirty="0"/>
              <a:t>Liderlik ve yönetim ahlakı: </a:t>
            </a:r>
            <a:r>
              <a:rPr lang="tr-TR" sz="2800" dirty="0"/>
              <a:t>Özel teşebbüs sahiplerinin, bir diğer ifadeyle müteşebbislerin organizasyon içerisinde çok özel ahlaki görev ve sorumlulukları vardır. “Organizasyon sahipleri”, çalışanlardan farklı olarak daha geniş sorumluluklarla karşı karşıya bulunurlar.</a:t>
            </a:r>
          </a:p>
          <a:p>
            <a:pPr algn="just"/>
            <a:r>
              <a:rPr lang="tr-TR" sz="2800" dirty="0"/>
              <a:t>Lider ve üst yönetimin sadece çalışanlarına adil olmak, insani davranmak, çalışma koşullarını uygun hale getirmek vb. sorumlulukları dışında; müşterilere, tedarikçilere, pay sahiplerine, çevreye, topluma karşı çok önemli ahlaki sorumlulukları bulunmaktadır.</a:t>
            </a:r>
          </a:p>
          <a:p>
            <a:pPr algn="just"/>
            <a:endParaRPr lang="tr-TR" sz="2800" dirty="0"/>
          </a:p>
        </p:txBody>
      </p:sp>
    </p:spTree>
    <p:extLst>
      <p:ext uri="{BB962C8B-B14F-4D97-AF65-F5344CB8AC3E}">
        <p14:creationId xmlns:p14="http://schemas.microsoft.com/office/powerpoint/2010/main" val="41299346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b="1" dirty="0"/>
              <a:t>3.3. Ahlak, Din ve Vicdan Arasındaki İlişkiler</a:t>
            </a:r>
          </a:p>
          <a:p>
            <a:pPr algn="just"/>
            <a:endParaRPr lang="tr-TR" sz="2800" b="1" dirty="0"/>
          </a:p>
          <a:p>
            <a:pPr algn="just"/>
            <a:r>
              <a:rPr lang="tr-TR" sz="2800" dirty="0"/>
              <a:t>Ahlak, bütün insan ilişkilerinde “iyi” (kötü) ve “doğru” (yanlış) değer yargılarının oluşturduğu bir sistem bütünüdür.</a:t>
            </a:r>
          </a:p>
          <a:p>
            <a:pPr algn="just"/>
            <a:r>
              <a:rPr lang="tr-TR" sz="2800" dirty="0"/>
              <a:t>Din de esasen iyi ve doğruya ulaşmak, kötüden korunmak ve uzaklaşmak için bazı yaklaşımlar getirmiş ve kurallar koymuştur.</a:t>
            </a:r>
          </a:p>
          <a:p>
            <a:pPr algn="just"/>
            <a:r>
              <a:rPr lang="tr-TR" sz="2800" u="sng" dirty="0"/>
              <a:t>Ahlak kuralları dinden bağımsız şekilde kendiliğinden oluşabilir. Buna </a:t>
            </a:r>
            <a:r>
              <a:rPr lang="tr-TR" sz="2800" b="1" i="1" u="sng" dirty="0">
                <a:solidFill>
                  <a:srgbClr val="FF0000"/>
                </a:solidFill>
              </a:rPr>
              <a:t>Din Dışı Ahlak</a:t>
            </a:r>
            <a:r>
              <a:rPr lang="tr-TR" sz="2800" i="1" u="sng" dirty="0"/>
              <a:t> </a:t>
            </a:r>
            <a:r>
              <a:rPr lang="tr-TR" sz="2800" u="sng" dirty="0"/>
              <a:t>ya da </a:t>
            </a:r>
            <a:r>
              <a:rPr lang="tr-TR" sz="2800" b="1" i="1" u="sng" dirty="0">
                <a:solidFill>
                  <a:srgbClr val="FF0000"/>
                </a:solidFill>
              </a:rPr>
              <a:t>Laik Ahlak</a:t>
            </a:r>
            <a:r>
              <a:rPr lang="tr-TR" sz="2800" i="1" u="sng" dirty="0"/>
              <a:t> </a:t>
            </a:r>
            <a:r>
              <a:rPr lang="tr-TR" sz="2800" u="sng" dirty="0"/>
              <a:t>adı verilir. </a:t>
            </a:r>
          </a:p>
          <a:p>
            <a:pPr algn="just"/>
            <a:r>
              <a:rPr lang="tr-TR" sz="2800" b="1" u="sng" dirty="0">
                <a:solidFill>
                  <a:srgbClr val="FF0000"/>
                </a:solidFill>
              </a:rPr>
              <a:t>Laik ahlak </a:t>
            </a:r>
            <a:r>
              <a:rPr lang="tr-TR" sz="2800" u="sng" dirty="0"/>
              <a:t>insan eylem ve davranışlarını doğrudan doğruya dinsel kurallara tabi olmaksızın serbest bırakır.</a:t>
            </a:r>
          </a:p>
          <a:p>
            <a:pPr algn="just"/>
            <a:r>
              <a:rPr lang="tr-TR" sz="2800" dirty="0"/>
              <a:t>Oysa, dini ahlak ya da dine dayalı ahlak, insan eylem ve davranışlarını kutsal kitaplar ve diğer dini hukuk kaynakları ile sınırlandırır.</a:t>
            </a:r>
          </a:p>
        </p:txBody>
      </p:sp>
    </p:spTree>
    <p:extLst>
      <p:ext uri="{BB962C8B-B14F-4D97-AF65-F5344CB8AC3E}">
        <p14:creationId xmlns:p14="http://schemas.microsoft.com/office/powerpoint/2010/main" val="15483263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b="1" u="sng" dirty="0">
                <a:solidFill>
                  <a:srgbClr val="FF0000"/>
                </a:solidFill>
              </a:rPr>
              <a:t>Örneğin</a:t>
            </a:r>
            <a:r>
              <a:rPr lang="tr-TR" sz="2800" u="sng" dirty="0"/>
              <a:t>, İslam ahlakında, temel ahlaki değer yargılarının Fıkıh hükümlerine, yani İslam Hukuku’na uygun olması gerekir.</a:t>
            </a:r>
          </a:p>
          <a:p>
            <a:pPr algn="just"/>
            <a:r>
              <a:rPr lang="tr-TR" sz="2800" u="sng" dirty="0"/>
              <a:t>Dini ahlakın belirgin bir özelliği yere ve zamana göre değişmeyen kalıcı kurallar koymasıdır.</a:t>
            </a:r>
          </a:p>
          <a:p>
            <a:pPr algn="just"/>
            <a:r>
              <a:rPr lang="tr-TR" sz="2800" u="sng" dirty="0"/>
              <a:t>Dini ahlaka göre, din kitaplarında </a:t>
            </a:r>
            <a:r>
              <a:rPr lang="tr-TR" sz="2800" u="sng" dirty="0" err="1"/>
              <a:t>yeralan</a:t>
            </a:r>
            <a:r>
              <a:rPr lang="tr-TR" sz="2800" u="sng" dirty="0"/>
              <a:t> kurallar, itaat edilmesi gereken buyruklardır.</a:t>
            </a:r>
          </a:p>
          <a:p>
            <a:pPr algn="just"/>
            <a:r>
              <a:rPr lang="tr-TR" sz="2800" u="sng" dirty="0"/>
              <a:t>Din, esasen </a:t>
            </a:r>
            <a:r>
              <a:rPr lang="tr-TR" sz="2800" b="1" u="sng" dirty="0">
                <a:solidFill>
                  <a:srgbClr val="FF0000"/>
                </a:solidFill>
              </a:rPr>
              <a:t>haram</a:t>
            </a:r>
            <a:r>
              <a:rPr lang="tr-TR" sz="2800" u="sng" dirty="0"/>
              <a:t> ile </a:t>
            </a:r>
            <a:r>
              <a:rPr lang="tr-TR" sz="2800" b="1" u="sng" dirty="0" err="1">
                <a:solidFill>
                  <a:srgbClr val="FF0000"/>
                </a:solidFill>
              </a:rPr>
              <a:t>helal’in</a:t>
            </a:r>
            <a:r>
              <a:rPr lang="tr-TR" sz="2800" u="sng" dirty="0"/>
              <a:t> neler olduğunu tayin eder ve insanların haram şeylerden uzak durmasını emreder. Bu çerçevede belirtilmesi gereken bir kavram da </a:t>
            </a:r>
            <a:r>
              <a:rPr lang="tr-TR" sz="2800" i="1" u="sng" dirty="0"/>
              <a:t>“</a:t>
            </a:r>
            <a:r>
              <a:rPr lang="tr-TR" sz="2800" b="1" i="1" u="sng" dirty="0">
                <a:solidFill>
                  <a:srgbClr val="FF0000"/>
                </a:solidFill>
              </a:rPr>
              <a:t>muaşeret</a:t>
            </a:r>
            <a:r>
              <a:rPr lang="tr-TR" sz="2800" i="1" u="sng" dirty="0"/>
              <a:t>” </a:t>
            </a:r>
            <a:r>
              <a:rPr lang="tr-TR" sz="2800" u="sng" dirty="0"/>
              <a:t>tir. </a:t>
            </a:r>
          </a:p>
          <a:p>
            <a:pPr algn="just"/>
            <a:endParaRPr lang="tr-TR" sz="2800" dirty="0"/>
          </a:p>
        </p:txBody>
      </p:sp>
    </p:spTree>
    <p:extLst>
      <p:ext uri="{BB962C8B-B14F-4D97-AF65-F5344CB8AC3E}">
        <p14:creationId xmlns:p14="http://schemas.microsoft.com/office/powerpoint/2010/main" val="22447009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3200" b="1" u="sng" dirty="0">
                <a:solidFill>
                  <a:srgbClr val="FF0000"/>
                </a:solidFill>
              </a:rPr>
              <a:t>Muaşeret</a:t>
            </a:r>
            <a:r>
              <a:rPr lang="tr-TR" sz="3200" u="sng" dirty="0"/>
              <a:t> insanların birbirleriyle dostça geçinmeleri ve huzur içinde yaşamalarına denir. </a:t>
            </a:r>
            <a:r>
              <a:rPr lang="tr-TR" sz="3200" dirty="0"/>
              <a:t>Güler yüzlü olmak, selamlaşmak, tokalaşmak, ziyaret gibi davranışlar muaşeret kurallarının bazılarıdır. Birçok din, muaşeret kurallarının önemine değinir.</a:t>
            </a:r>
          </a:p>
        </p:txBody>
      </p:sp>
    </p:spTree>
    <p:extLst>
      <p:ext uri="{BB962C8B-B14F-4D97-AF65-F5344CB8AC3E}">
        <p14:creationId xmlns:p14="http://schemas.microsoft.com/office/powerpoint/2010/main" val="15252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u="sng" dirty="0"/>
              <a:t>Türkiye’de ilk ziraat eğitim-öğretimi, </a:t>
            </a:r>
            <a:r>
              <a:rPr lang="tr-TR" b="1" u="sng" dirty="0"/>
              <a:t>1846 </a:t>
            </a:r>
            <a:r>
              <a:rPr lang="tr-TR" u="sng" dirty="0"/>
              <a:t>yılında İstanbul-Yeşilköy’de bulunan </a:t>
            </a:r>
            <a:r>
              <a:rPr lang="tr-TR" b="1" u="sng" dirty="0"/>
              <a:t>“Ayamama </a:t>
            </a:r>
            <a:r>
              <a:rPr lang="tr-TR" b="1" u="sng" dirty="0" err="1"/>
              <a:t>Çiftliği”</a:t>
            </a:r>
            <a:r>
              <a:rPr lang="tr-TR" u="sng" dirty="0" err="1"/>
              <a:t>nde</a:t>
            </a:r>
            <a:r>
              <a:rPr lang="tr-TR" u="sng" dirty="0"/>
              <a:t>, </a:t>
            </a:r>
            <a:r>
              <a:rPr lang="tr-TR" dirty="0"/>
              <a:t>dönemin sadrazamı </a:t>
            </a:r>
            <a:r>
              <a:rPr lang="tr-TR" b="1" dirty="0"/>
              <a:t>“Büyük Reşit </a:t>
            </a:r>
            <a:r>
              <a:rPr lang="tr-TR" b="1" dirty="0" err="1"/>
              <a:t>Paşa”</a:t>
            </a:r>
            <a:r>
              <a:rPr lang="tr-TR" dirty="0" err="1"/>
              <a:t>nın</a:t>
            </a:r>
            <a:r>
              <a:rPr lang="tr-TR" dirty="0"/>
              <a:t> emri ile, kurulan </a:t>
            </a:r>
            <a:r>
              <a:rPr lang="tr-TR" b="1" dirty="0"/>
              <a:t>“Ziraat </a:t>
            </a:r>
            <a:r>
              <a:rPr lang="tr-TR" b="1" dirty="0" err="1"/>
              <a:t>Mektebi”</a:t>
            </a:r>
            <a:r>
              <a:rPr lang="tr-TR" dirty="0" err="1"/>
              <a:t>nde</a:t>
            </a:r>
            <a:r>
              <a:rPr lang="tr-TR" dirty="0"/>
              <a:t> başlamıştır. Bu okulun kuruluşunda Fransa’da bulunan 4 yıllık eğitim süreli </a:t>
            </a:r>
            <a:r>
              <a:rPr lang="tr-TR" b="1" dirty="0"/>
              <a:t>“</a:t>
            </a:r>
            <a:r>
              <a:rPr lang="tr-TR" b="1" dirty="0" err="1"/>
              <a:t>Grignon</a:t>
            </a:r>
            <a:r>
              <a:rPr lang="tr-TR" b="1" dirty="0"/>
              <a:t> Yüksek Ziraat Mektebi” </a:t>
            </a:r>
            <a:r>
              <a:rPr lang="tr-TR" dirty="0"/>
              <a:t>örnek alınmıştır. O tarihte ziraat eğitimi için başlıca, </a:t>
            </a:r>
            <a:r>
              <a:rPr lang="tr-TR" i="1" dirty="0"/>
              <a:t>“matematik; geometri; coğrafya; fizik; yol ve köprücülük; anatomi; hayvan hastalıkları; botanik; bağ-bahçe ve tarla </a:t>
            </a:r>
            <a:r>
              <a:rPr lang="tr-TR" i="1" dirty="0" err="1"/>
              <a:t>ziraatleri</a:t>
            </a:r>
            <a:r>
              <a:rPr lang="tr-TR" i="1" dirty="0"/>
              <a:t>; şekercilik; ipek </a:t>
            </a:r>
            <a:r>
              <a:rPr lang="tr-TR" i="1" dirty="0" err="1"/>
              <a:t>böcekçiliği</a:t>
            </a:r>
            <a:r>
              <a:rPr lang="tr-TR" i="1" dirty="0"/>
              <a:t>; zootekni” </a:t>
            </a:r>
            <a:r>
              <a:rPr lang="tr-TR" dirty="0"/>
              <a:t>gibi dersler okutulmaktaydı.</a:t>
            </a:r>
          </a:p>
          <a:p>
            <a:pPr algn="just"/>
            <a:r>
              <a:rPr lang="tr-TR" dirty="0"/>
              <a:t>Bu okul, maalesef, kuruluşundan iki yıl gibi kısa bir süre sonra, öğrenciler arasında çıkan huzursuzluklar dolayış ile kapanmıştır. Her şeye rağmen, 19. yüzyılın sonlarına doğru tarımsal faaliyetlerin geliştirilmesinin ve bu kapsamda tarım eğitimi görmüş gençlerin yetiştirilmesinin gereği anlaşılmıştır.</a:t>
            </a:r>
          </a:p>
        </p:txBody>
      </p:sp>
    </p:spTree>
    <p:extLst>
      <p:ext uri="{BB962C8B-B14F-4D97-AF65-F5344CB8AC3E}">
        <p14:creationId xmlns:p14="http://schemas.microsoft.com/office/powerpoint/2010/main" val="42877464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dirty="0"/>
              <a:t>Ahlak ve din arasında yakın benzerlikler olmasına karşın çatışmalar da Söz konusudur.</a:t>
            </a:r>
          </a:p>
          <a:p>
            <a:pPr algn="just"/>
            <a:endParaRPr lang="tr-TR" sz="2800" dirty="0"/>
          </a:p>
          <a:p>
            <a:pPr algn="just"/>
            <a:r>
              <a:rPr lang="tr-TR" sz="2800" b="1" dirty="0">
                <a:solidFill>
                  <a:srgbClr val="FF0000"/>
                </a:solidFill>
              </a:rPr>
              <a:t>Dini ahlakın savunucuları insanı; </a:t>
            </a:r>
            <a:r>
              <a:rPr lang="tr-TR" sz="2800" dirty="0"/>
              <a:t>iyiye, doğruya ve güzele götüren şeyin iman olduğunu belirtirler. Onlara göre dini inançları olmayan bir kimse ahlaki davranamaz ve iyiyi kötüden ayıramaz. Bu çerçevede dinin manevi disiplin sağlayacağı savunulur.</a:t>
            </a:r>
          </a:p>
        </p:txBody>
      </p:sp>
    </p:spTree>
    <p:extLst>
      <p:ext uri="{BB962C8B-B14F-4D97-AF65-F5344CB8AC3E}">
        <p14:creationId xmlns:p14="http://schemas.microsoft.com/office/powerpoint/2010/main" val="40494513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b="1" dirty="0">
                <a:solidFill>
                  <a:srgbClr val="FF0000"/>
                </a:solidFill>
              </a:rPr>
              <a:t>Laik ahlak savunucuları ise, </a:t>
            </a:r>
            <a:r>
              <a:rPr lang="tr-TR" sz="2800" dirty="0"/>
              <a:t>insanın dini inançları olmadan da ahlaki değer yargılarını kabul edeceği ve bunlara uyacağını belirtirler. </a:t>
            </a:r>
          </a:p>
          <a:p>
            <a:pPr algn="just"/>
            <a:r>
              <a:rPr lang="tr-TR" sz="2800" u="sng" dirty="0"/>
              <a:t>Öte yandan din dışındaki bir diğer kavram da </a:t>
            </a:r>
            <a:r>
              <a:rPr lang="tr-TR" sz="2800" b="1" u="sng" dirty="0">
                <a:solidFill>
                  <a:srgbClr val="FF0000"/>
                </a:solidFill>
              </a:rPr>
              <a:t>”</a:t>
            </a:r>
            <a:r>
              <a:rPr lang="tr-TR" sz="2800" b="1" u="sng" dirty="0" err="1">
                <a:solidFill>
                  <a:srgbClr val="FF0000"/>
                </a:solidFill>
              </a:rPr>
              <a:t>vicdan”</a:t>
            </a:r>
            <a:r>
              <a:rPr lang="tr-TR" sz="2800" u="sng" dirty="0" err="1"/>
              <a:t>dır</a:t>
            </a:r>
            <a:r>
              <a:rPr lang="tr-TR" sz="2800" u="sng" dirty="0"/>
              <a:t>. Ahlaki kuralların koruyucusu her zaman kanunlar </a:t>
            </a:r>
            <a:r>
              <a:rPr lang="tr-TR" sz="2800" u="sng" dirty="0" err="1"/>
              <a:t>olmayabilir.</a:t>
            </a:r>
            <a:r>
              <a:rPr lang="tr-TR" sz="2800" i="1" u="sng" dirty="0" err="1"/>
              <a:t>“</a:t>
            </a:r>
            <a:r>
              <a:rPr lang="tr-TR" sz="2800" b="1" i="1" u="sng" dirty="0" err="1">
                <a:solidFill>
                  <a:srgbClr val="FF0000"/>
                </a:solidFill>
              </a:rPr>
              <a:t>Vicdan</a:t>
            </a:r>
            <a:r>
              <a:rPr lang="tr-TR" sz="2800" i="1" u="sng" dirty="0"/>
              <a:t>” </a:t>
            </a:r>
            <a:r>
              <a:rPr lang="tr-TR" sz="2800" u="sng" dirty="0"/>
              <a:t>adı verilen manevi duygu da kişinin ahlaki davranışına yön veren bir otokontrol mekanizması vazifesini görebilir.</a:t>
            </a:r>
          </a:p>
          <a:p>
            <a:pPr algn="just"/>
            <a:r>
              <a:rPr lang="tr-TR" sz="2800" dirty="0"/>
              <a:t>Kısaca, ahlak her zaman bir kanun ya da hukuksal norm ile çözülebilecek bir konu değildir. Din ve vicdan da ahlaki değer yargılarının koruyucusu olabilir.</a:t>
            </a:r>
          </a:p>
        </p:txBody>
      </p:sp>
    </p:spTree>
    <p:extLst>
      <p:ext uri="{BB962C8B-B14F-4D97-AF65-F5344CB8AC3E}">
        <p14:creationId xmlns:p14="http://schemas.microsoft.com/office/powerpoint/2010/main" val="3411574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dirty="0"/>
              <a:t>Önemle belirtilmesi gerekir ki, tüm dinlerde ahlak konusu çok geniş biçimde ele alınmıştır. </a:t>
            </a:r>
          </a:p>
          <a:p>
            <a:pPr algn="just"/>
            <a:r>
              <a:rPr lang="tr-TR" dirty="0"/>
              <a:t>İslam dininin kutsal kitabı olan Kur’an incelendiğinde; </a:t>
            </a:r>
          </a:p>
          <a:p>
            <a:pPr algn="just"/>
            <a:r>
              <a:rPr lang="tr-TR" dirty="0"/>
              <a:t>birey ahlakı,</a:t>
            </a:r>
          </a:p>
          <a:p>
            <a:pPr algn="just"/>
            <a:r>
              <a:rPr lang="tr-TR" dirty="0"/>
              <a:t>aile ahlakı,</a:t>
            </a:r>
          </a:p>
          <a:p>
            <a:pPr algn="just"/>
            <a:r>
              <a:rPr lang="tr-TR" dirty="0"/>
              <a:t>toplum ahlakı,</a:t>
            </a:r>
          </a:p>
          <a:p>
            <a:pPr algn="just"/>
            <a:r>
              <a:rPr lang="tr-TR" dirty="0"/>
              <a:t>iş ahlakı ve</a:t>
            </a:r>
          </a:p>
          <a:p>
            <a:pPr algn="just"/>
            <a:r>
              <a:rPr lang="tr-TR" dirty="0"/>
              <a:t>siyaset ahlakına yönelik çok sayıda hüküm </a:t>
            </a:r>
            <a:r>
              <a:rPr lang="tr-TR" dirty="0" err="1"/>
              <a:t>yeraldığı</a:t>
            </a:r>
            <a:r>
              <a:rPr lang="tr-TR" dirty="0"/>
              <a:t> görülür. </a:t>
            </a:r>
          </a:p>
          <a:p>
            <a:pPr algn="just"/>
            <a:r>
              <a:rPr lang="tr-TR" dirty="0"/>
              <a:t>Konu çok geniş ve ayrı bir araştırma konusudur. </a:t>
            </a:r>
            <a:r>
              <a:rPr lang="tr-TR" dirty="0" err="1"/>
              <a:t>Dolayısıyle</a:t>
            </a:r>
            <a:r>
              <a:rPr lang="tr-TR" dirty="0"/>
              <a:t> burada konunun </a:t>
            </a:r>
            <a:r>
              <a:rPr lang="tr-TR" dirty="0" err="1"/>
              <a:t>yrıntılarına</a:t>
            </a:r>
            <a:r>
              <a:rPr lang="tr-TR" dirty="0"/>
              <a:t> girmek yerine, Kuran’da ahlak konusunda </a:t>
            </a:r>
            <a:r>
              <a:rPr lang="tr-TR" dirty="0" err="1"/>
              <a:t>yeralan</a:t>
            </a:r>
            <a:r>
              <a:rPr lang="tr-TR" dirty="0"/>
              <a:t> bazı dikkat çekici ayet ve sureleri belirtmekte yarar vardır. </a:t>
            </a:r>
          </a:p>
        </p:txBody>
      </p:sp>
    </p:spTree>
    <p:extLst>
      <p:ext uri="{BB962C8B-B14F-4D97-AF65-F5344CB8AC3E}">
        <p14:creationId xmlns:p14="http://schemas.microsoft.com/office/powerpoint/2010/main" val="37410057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3200" dirty="0"/>
              <a:t>Kuran’da birey ve aile ahlakına ilişkin sayısız ayet bulunmaktadır. Birçok konudaki ahlaki faziletler, ahlaki yasaklar ile ailede ana ve babaya saygı, birlik ve kardeşlik, doğruluk, hayırseverlik, mali yardımlaşma, zina ve daha bir çok konuda Kuran’da hükümler bulmak mümkündür:</a:t>
            </a:r>
          </a:p>
        </p:txBody>
      </p:sp>
    </p:spTree>
    <p:extLst>
      <p:ext uri="{BB962C8B-B14F-4D97-AF65-F5344CB8AC3E}">
        <p14:creationId xmlns:p14="http://schemas.microsoft.com/office/powerpoint/2010/main" val="28373788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dirty="0"/>
              <a:t>• İş ve ticaret ahlakı konusunda da Kuran’ın bir çok suresinde açıklamalar </a:t>
            </a:r>
            <a:r>
              <a:rPr lang="tr-TR" sz="2800" dirty="0" err="1"/>
              <a:t>yeralmaktadır</a:t>
            </a:r>
            <a:r>
              <a:rPr lang="tr-TR" sz="2800" dirty="0"/>
              <a:t>.</a:t>
            </a:r>
          </a:p>
          <a:p>
            <a:pPr algn="just"/>
            <a:endParaRPr lang="tr-TR" sz="2800" dirty="0"/>
          </a:p>
          <a:p>
            <a:pPr algn="just"/>
            <a:r>
              <a:rPr lang="tr-TR" sz="2800" dirty="0"/>
              <a:t> Örneğin, Kur’an Isra ve Şuara surelerinde iş ahlakı ile ilgili olarak şu hüküm bulunmaktadır: </a:t>
            </a:r>
          </a:p>
          <a:p>
            <a:pPr algn="just"/>
            <a:r>
              <a:rPr lang="tr-TR" sz="2800" b="1" i="1" dirty="0"/>
              <a:t>“Ölçtüğünüz zaman tastamam ölçün ve doğru terazi ile tartın” </a:t>
            </a:r>
            <a:r>
              <a:rPr lang="tr-TR" sz="2800" b="1" dirty="0"/>
              <a:t>(Isra 35; Şuara 181-182)</a:t>
            </a:r>
          </a:p>
          <a:p>
            <a:pPr algn="just"/>
            <a:r>
              <a:rPr lang="tr-TR" sz="2800" dirty="0"/>
              <a:t>-----------------</a:t>
            </a:r>
          </a:p>
          <a:p>
            <a:pPr algn="just"/>
            <a:r>
              <a:rPr lang="tr-TR" sz="2800" dirty="0"/>
              <a:t>• İslam dini aynı zamanda çalışma ahlakı konusunda da önemli bazı hükümler buyurmaktadır. Örneğin </a:t>
            </a:r>
            <a:r>
              <a:rPr lang="tr-TR" sz="2800" dirty="0" err="1"/>
              <a:t>Necm</a:t>
            </a:r>
            <a:r>
              <a:rPr lang="tr-TR" sz="2800" dirty="0"/>
              <a:t> suresinde şöyle buyrulmaktadır: </a:t>
            </a:r>
            <a:endParaRPr lang="tr-TR" sz="2800" i="1" dirty="0"/>
          </a:p>
          <a:p>
            <a:pPr algn="just"/>
            <a:r>
              <a:rPr lang="tr-TR" sz="2800" b="1" i="1" dirty="0"/>
              <a:t>Bilsin ki insan için kendi çalışmasından başka bir şey yoktur” </a:t>
            </a:r>
            <a:r>
              <a:rPr lang="tr-TR" sz="2800" b="1" dirty="0"/>
              <a:t>(Necm:34)</a:t>
            </a:r>
          </a:p>
          <a:p>
            <a:pPr algn="just"/>
            <a:r>
              <a:rPr lang="tr-TR" sz="2800" dirty="0"/>
              <a:t>------------------</a:t>
            </a:r>
          </a:p>
          <a:p>
            <a:pPr algn="just"/>
            <a:endParaRPr lang="tr-TR" sz="2800" dirty="0"/>
          </a:p>
        </p:txBody>
      </p:sp>
    </p:spTree>
    <p:extLst>
      <p:ext uri="{BB962C8B-B14F-4D97-AF65-F5344CB8AC3E}">
        <p14:creationId xmlns:p14="http://schemas.microsoft.com/office/powerpoint/2010/main" val="29856560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88491" y="0"/>
            <a:ext cx="11847871" cy="6508954"/>
          </a:xfrm>
        </p:spPr>
        <p:txBody>
          <a:bodyPr anchor="ctr">
            <a:normAutofit fontScale="92500" lnSpcReduction="10000"/>
          </a:bodyPr>
          <a:lstStyle/>
          <a:p>
            <a:pPr algn="just"/>
            <a:r>
              <a:rPr lang="tr-TR" sz="2800" dirty="0"/>
              <a:t>Sadece </a:t>
            </a:r>
            <a:r>
              <a:rPr lang="tr-TR" sz="2800" dirty="0" err="1"/>
              <a:t>islam</a:t>
            </a:r>
            <a:r>
              <a:rPr lang="tr-TR" sz="2800" dirty="0"/>
              <a:t> dininde değil, diğer dinler içerisinde de ahlak konusu son derece önem taşımaktadır.</a:t>
            </a:r>
          </a:p>
          <a:p>
            <a:pPr algn="just"/>
            <a:r>
              <a:rPr lang="tr-TR" sz="2800" dirty="0"/>
              <a:t>Kur’an dışında diğer kutsal kitaplarda ahlak konusunda sayısız hüküm bulmak mümkündür. </a:t>
            </a:r>
          </a:p>
          <a:p>
            <a:pPr algn="just"/>
            <a:r>
              <a:rPr lang="tr-TR" sz="2800" b="1" i="1" dirty="0"/>
              <a:t>“Katletmeyeceksin. Ve zina etmeyeceksin. Ve komşunun karısına göz </a:t>
            </a:r>
            <a:r>
              <a:rPr lang="es-ES" sz="2800" b="1" i="1" dirty="0"/>
              <a:t>atmayacaksın. Ve komşunun evine, tarlasına ve kölesine, ve cariyesine ve</a:t>
            </a:r>
            <a:r>
              <a:rPr lang="tr-TR" sz="2800" b="1" i="1" dirty="0"/>
              <a:t> öküzüne ve eşeğine ve komşunun hiçbir şeyine tamah etmeyeceksin</a:t>
            </a:r>
            <a:r>
              <a:rPr lang="tr-TR" sz="2800" i="1" dirty="0"/>
              <a:t>” </a:t>
            </a:r>
            <a:r>
              <a:rPr lang="nl-NL" sz="2800" dirty="0"/>
              <a:t>Tevrat, Tesniye Bab 5: 17-21</a:t>
            </a:r>
          </a:p>
          <a:p>
            <a:pPr algn="just"/>
            <a:r>
              <a:rPr lang="tr-TR" sz="2800" dirty="0"/>
              <a:t>------------------</a:t>
            </a:r>
          </a:p>
          <a:p>
            <a:pPr algn="just"/>
            <a:r>
              <a:rPr lang="tr-TR" sz="2800" i="1" dirty="0"/>
              <a:t>“</a:t>
            </a:r>
            <a:r>
              <a:rPr lang="tr-TR" sz="2800" b="1" i="1" dirty="0"/>
              <a:t>Sen emirleri bilirsin: zina </a:t>
            </a:r>
            <a:r>
              <a:rPr lang="tr-TR" sz="2800" b="1" i="1" dirty="0" err="1"/>
              <a:t>etmiyesin</a:t>
            </a:r>
            <a:r>
              <a:rPr lang="tr-TR" sz="2800" b="1" i="1" dirty="0"/>
              <a:t>, </a:t>
            </a:r>
            <a:r>
              <a:rPr lang="tr-TR" sz="2800" b="1" i="1" dirty="0" err="1"/>
              <a:t>katletmiyesin</a:t>
            </a:r>
            <a:r>
              <a:rPr lang="tr-TR" sz="2800" b="1" i="1" dirty="0"/>
              <a:t>, </a:t>
            </a:r>
            <a:r>
              <a:rPr lang="tr-TR" sz="2800" b="1" i="1" dirty="0" err="1"/>
              <a:t>çalmıyasın</a:t>
            </a:r>
            <a:r>
              <a:rPr lang="tr-TR" sz="2800" b="1" i="1" dirty="0"/>
              <a:t>, yalan şehadet etmeyesin, babana ve anana hürmet et. Ve o dedi: Çocukluğumdan beri bütün bu şeyleri tuttum. Ve İsa bunu işitince, o </a:t>
            </a:r>
            <a:r>
              <a:rPr lang="tr-TR" sz="2800" b="1" i="1" dirty="0" err="1"/>
              <a:t>na</a:t>
            </a:r>
            <a:r>
              <a:rPr lang="tr-TR" sz="2800" b="1" i="1" dirty="0"/>
              <a:t> dedi: daha bir eksiğin var, nen varsa sat, fakirlere dağıt, göklerde hazinen olacaktır”</a:t>
            </a:r>
          </a:p>
          <a:p>
            <a:pPr algn="just"/>
            <a:r>
              <a:rPr lang="tr-TR" sz="2800" dirty="0"/>
              <a:t>İncil, Luka 18: 20-23</a:t>
            </a:r>
          </a:p>
          <a:p>
            <a:pPr algn="just"/>
            <a:r>
              <a:rPr lang="tr-TR" sz="2800" dirty="0"/>
              <a:t>-----------------</a:t>
            </a:r>
          </a:p>
        </p:txBody>
      </p:sp>
    </p:spTree>
    <p:extLst>
      <p:ext uri="{BB962C8B-B14F-4D97-AF65-F5344CB8AC3E}">
        <p14:creationId xmlns:p14="http://schemas.microsoft.com/office/powerpoint/2010/main" val="39916167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i="1" dirty="0"/>
              <a:t>“</a:t>
            </a:r>
            <a:r>
              <a:rPr lang="tr-TR" b="1" i="1" dirty="0"/>
              <a:t>Komşunu kendin gibi seveceksin”</a:t>
            </a:r>
            <a:r>
              <a:rPr lang="tr-TR" i="1" dirty="0"/>
              <a:t> </a:t>
            </a:r>
            <a:r>
              <a:rPr lang="tr-TR" dirty="0"/>
              <a:t>İncil, </a:t>
            </a:r>
            <a:r>
              <a:rPr lang="tr-TR" dirty="0" err="1"/>
              <a:t>Pavlas’un</a:t>
            </a:r>
            <a:r>
              <a:rPr lang="tr-TR" dirty="0"/>
              <a:t> Romalılara Mektubu, 13: 9</a:t>
            </a:r>
          </a:p>
          <a:p>
            <a:pPr algn="just"/>
            <a:r>
              <a:rPr lang="tr-TR" dirty="0"/>
              <a:t>-----------------</a:t>
            </a:r>
          </a:p>
          <a:p>
            <a:pPr algn="just"/>
            <a:r>
              <a:rPr lang="tr-TR" i="1" dirty="0"/>
              <a:t>“</a:t>
            </a:r>
            <a:r>
              <a:rPr lang="tr-TR" b="1" i="1" dirty="0"/>
              <a:t>Bütün insanlara hürmet edin. Kardeşliği sevin”</a:t>
            </a:r>
            <a:r>
              <a:rPr lang="tr-TR" i="1" dirty="0"/>
              <a:t> </a:t>
            </a:r>
            <a:r>
              <a:rPr lang="tr-TR" dirty="0"/>
              <a:t>İncil, </a:t>
            </a:r>
            <a:r>
              <a:rPr lang="tr-TR" dirty="0" err="1"/>
              <a:t>Petrus’un</a:t>
            </a:r>
            <a:r>
              <a:rPr lang="tr-TR" dirty="0"/>
              <a:t> birinci mektubu, 2: 17</a:t>
            </a:r>
          </a:p>
          <a:p>
            <a:pPr algn="just"/>
            <a:r>
              <a:rPr lang="tr-TR" dirty="0"/>
              <a:t>-------------------</a:t>
            </a:r>
          </a:p>
          <a:p>
            <a:pPr algn="just"/>
            <a:r>
              <a:rPr lang="it-IT" b="1" i="1" dirty="0"/>
              <a:t>“Doğru terazi ile terazi küfeleri Rabbindir”</a:t>
            </a:r>
            <a:r>
              <a:rPr lang="tr-TR" b="1" i="1" dirty="0"/>
              <a:t> </a:t>
            </a:r>
            <a:r>
              <a:rPr lang="tr-TR" dirty="0"/>
              <a:t>Tevrat, </a:t>
            </a:r>
            <a:r>
              <a:rPr lang="tr-TR" dirty="0" err="1"/>
              <a:t>Süleymanın</a:t>
            </a:r>
            <a:r>
              <a:rPr lang="tr-TR" dirty="0"/>
              <a:t> Meselleri, 16: 11</a:t>
            </a:r>
          </a:p>
          <a:p>
            <a:pPr algn="just"/>
            <a:r>
              <a:rPr lang="tr-TR" dirty="0"/>
              <a:t>------------------</a:t>
            </a:r>
          </a:p>
          <a:p>
            <a:pPr algn="just"/>
            <a:r>
              <a:rPr lang="tr-TR" i="1" dirty="0"/>
              <a:t>“</a:t>
            </a:r>
            <a:r>
              <a:rPr lang="tr-TR" b="1" i="1" dirty="0"/>
              <a:t>Herkes, üzerinde olan hükümetlere tabi olsun; çünkü Allah </a:t>
            </a:r>
            <a:r>
              <a:rPr lang="tr-TR" b="1" i="1" dirty="0" err="1"/>
              <a:t>trafından</a:t>
            </a:r>
            <a:r>
              <a:rPr lang="tr-TR" b="1" i="1" dirty="0"/>
              <a:t> </a:t>
            </a:r>
            <a:r>
              <a:rPr lang="tr-TR" b="1" i="1" dirty="0" err="1"/>
              <a:t>olmıyan</a:t>
            </a:r>
            <a:r>
              <a:rPr lang="tr-TR" b="1" i="1" dirty="0"/>
              <a:t> hükümet yoktur; ve olanlar Allah tarafından tanzim olunmuştur”</a:t>
            </a:r>
          </a:p>
          <a:p>
            <a:pPr algn="just"/>
            <a:r>
              <a:rPr lang="tr-TR" dirty="0"/>
              <a:t>İncil, </a:t>
            </a:r>
            <a:r>
              <a:rPr lang="tr-TR" dirty="0" err="1"/>
              <a:t>Pavlus’un</a:t>
            </a:r>
            <a:r>
              <a:rPr lang="tr-TR" dirty="0"/>
              <a:t> Romalılara mektubu 13: 13</a:t>
            </a:r>
          </a:p>
          <a:p>
            <a:pPr algn="just"/>
            <a:r>
              <a:rPr lang="tr-TR" dirty="0"/>
              <a:t>-------------------</a:t>
            </a:r>
          </a:p>
          <a:p>
            <a:pPr algn="just"/>
            <a:r>
              <a:rPr lang="tr-TR" b="1" i="1" dirty="0"/>
              <a:t>“Vergi hakkı olana vergiyi, gümrük hakkı olana gümrüğü, korku hakkı olana korkuyu, hürmet hakkı olana hürmeti, cümleye haklarını eda edin”</a:t>
            </a:r>
          </a:p>
          <a:p>
            <a:pPr algn="just"/>
            <a:r>
              <a:rPr lang="tr-TR" dirty="0"/>
              <a:t>İncil, </a:t>
            </a:r>
            <a:r>
              <a:rPr lang="tr-TR" dirty="0" err="1"/>
              <a:t>Pavlus’un</a:t>
            </a:r>
            <a:r>
              <a:rPr lang="tr-TR" dirty="0"/>
              <a:t> Romalılara mektubu 13: 6</a:t>
            </a:r>
          </a:p>
          <a:p>
            <a:pPr algn="just"/>
            <a:r>
              <a:rPr lang="tr-TR" dirty="0"/>
              <a:t>-------------------</a:t>
            </a:r>
          </a:p>
        </p:txBody>
      </p:sp>
    </p:spTree>
    <p:extLst>
      <p:ext uri="{BB962C8B-B14F-4D97-AF65-F5344CB8AC3E}">
        <p14:creationId xmlns:p14="http://schemas.microsoft.com/office/powerpoint/2010/main" val="17798431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dirty="0"/>
              <a:t>Görüldüğü gibi, ahlaki konuların ve ahlak felsefesinin çeşitli boyutlarını çok değişik biçimlerde ve yaklaşımlarda tartışabiliriz. Her şeye rağmen ahlak değerlerinin ortak ve değişmeyen bazı temel faktörleri vardır. Bunların başında da “</a:t>
            </a:r>
            <a:r>
              <a:rPr lang="tr-TR" sz="2800" b="1" dirty="0"/>
              <a:t>onur-şeref-namus-haysiyet</a:t>
            </a:r>
            <a:r>
              <a:rPr lang="tr-TR" sz="2800" dirty="0"/>
              <a:t>” gelir.</a:t>
            </a:r>
          </a:p>
          <a:p>
            <a:pPr algn="just"/>
            <a:r>
              <a:rPr lang="tr-TR" sz="2800" dirty="0"/>
              <a:t>Onur, toplumsal ilişkilerde kolayca zedelenebilen hassas ve çok eski zamanlardan beri önemini yitirmemiş temel bir ahlaki değerdir.</a:t>
            </a:r>
          </a:p>
          <a:p>
            <a:pPr algn="just"/>
            <a:endParaRPr lang="tr-TR" sz="2800" dirty="0"/>
          </a:p>
        </p:txBody>
      </p:sp>
    </p:spTree>
    <p:extLst>
      <p:ext uri="{BB962C8B-B14F-4D97-AF65-F5344CB8AC3E}">
        <p14:creationId xmlns:p14="http://schemas.microsoft.com/office/powerpoint/2010/main" val="9331569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b="1" dirty="0"/>
              <a:t>3.4. Hukuk ve Ahlak Arasındaki İlişkiler</a:t>
            </a:r>
          </a:p>
          <a:p>
            <a:pPr algn="just"/>
            <a:r>
              <a:rPr lang="tr-TR" sz="2800" dirty="0"/>
              <a:t>Hukuk ve ahlak arasında benzerlik ve yakın ilişkilerin olduğu bir gerçektir ; ancak ikisi arasında bazı farklılıkları da bilmek gerekir.</a:t>
            </a:r>
          </a:p>
          <a:p>
            <a:pPr algn="just"/>
            <a:r>
              <a:rPr lang="tr-TR" sz="2800" dirty="0"/>
              <a:t>Bu konuyu </a:t>
            </a:r>
            <a:r>
              <a:rPr lang="tr-TR" sz="2800" dirty="0" err="1"/>
              <a:t>Niccolo</a:t>
            </a:r>
            <a:r>
              <a:rPr lang="tr-TR" sz="2800" dirty="0"/>
              <a:t> </a:t>
            </a:r>
            <a:r>
              <a:rPr lang="tr-TR" sz="2800" dirty="0" err="1"/>
              <a:t>Machiavelli</a:t>
            </a:r>
            <a:r>
              <a:rPr lang="tr-TR" sz="2800" dirty="0"/>
              <a:t> aşağıdaki cümlesi ile çok güzel özetlemiştir:</a:t>
            </a:r>
          </a:p>
          <a:p>
            <a:pPr algn="just"/>
            <a:r>
              <a:rPr lang="tr-TR" sz="2800" b="1" i="1" dirty="0"/>
              <a:t>“</a:t>
            </a:r>
            <a:r>
              <a:rPr lang="tr-TR" sz="2800" b="1" i="1" u="sng" dirty="0"/>
              <a:t>İyi ahlak için iyi yasalar gereklidir. Yasalar da iyi ahlak olmadan korunamaz.”</a:t>
            </a:r>
          </a:p>
          <a:p>
            <a:pPr algn="just"/>
            <a:endParaRPr lang="tr-TR" sz="2800" b="1" dirty="0"/>
          </a:p>
        </p:txBody>
      </p:sp>
    </p:spTree>
    <p:extLst>
      <p:ext uri="{BB962C8B-B14F-4D97-AF65-F5344CB8AC3E}">
        <p14:creationId xmlns:p14="http://schemas.microsoft.com/office/powerpoint/2010/main" val="34949146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b="1" dirty="0" err="1"/>
              <a:t>Niccolo</a:t>
            </a:r>
            <a:r>
              <a:rPr lang="tr-TR" sz="2800" b="1" dirty="0"/>
              <a:t> </a:t>
            </a:r>
            <a:r>
              <a:rPr lang="tr-TR" sz="2800" b="1" dirty="0" err="1"/>
              <a:t>Machiavelli</a:t>
            </a:r>
            <a:r>
              <a:rPr lang="tr-TR" sz="2800" b="1" dirty="0"/>
              <a:t> </a:t>
            </a:r>
          </a:p>
          <a:p>
            <a:pPr marL="457200" indent="-457200" algn="just">
              <a:buFont typeface="Wingdings" panose="05000000000000000000" pitchFamily="2" charset="2"/>
              <a:buChar char="ü"/>
            </a:pPr>
            <a:r>
              <a:rPr lang="tr-TR" sz="2800" dirty="0"/>
              <a:t>Hukukun amacı “</a:t>
            </a:r>
            <a:r>
              <a:rPr lang="tr-TR" sz="2800" b="1" dirty="0" err="1"/>
              <a:t>adalet”</a:t>
            </a:r>
            <a:r>
              <a:rPr lang="tr-TR" sz="2800" dirty="0" err="1"/>
              <a:t>i</a:t>
            </a:r>
            <a:r>
              <a:rPr lang="tr-TR" sz="2800" dirty="0"/>
              <a:t> gerçekleştirmektir. Buna karşın ahlakın amacı </a:t>
            </a:r>
            <a:r>
              <a:rPr lang="tr-TR" sz="2800" b="1" dirty="0"/>
              <a:t>“iyi” </a:t>
            </a:r>
            <a:r>
              <a:rPr lang="tr-TR" sz="2800" dirty="0" err="1"/>
              <a:t>yi</a:t>
            </a:r>
            <a:r>
              <a:rPr lang="tr-TR" sz="2800" dirty="0"/>
              <a:t> gerçekleştirmek, ya da iyiye ve doğruya ulaşmaktır. </a:t>
            </a:r>
          </a:p>
          <a:p>
            <a:pPr marL="457200" indent="-457200" algn="just">
              <a:buFont typeface="Wingdings" panose="05000000000000000000" pitchFamily="2" charset="2"/>
              <a:buChar char="ü"/>
            </a:pPr>
            <a:r>
              <a:rPr lang="tr-TR" sz="2800" dirty="0"/>
              <a:t>İnsanlık tarihi boyunca temel ahlaki değerlerin bir çoğu zaman içerisinde hukuki norm haline gelmiştir.</a:t>
            </a:r>
          </a:p>
          <a:p>
            <a:pPr marL="457200" indent="-457200" algn="just">
              <a:buFont typeface="Wingdings" panose="05000000000000000000" pitchFamily="2" charset="2"/>
              <a:buChar char="ü"/>
            </a:pPr>
            <a:r>
              <a:rPr lang="tr-TR" sz="2800" dirty="0"/>
              <a:t>Kanunlar genellikle yapılmaması gereken insan eylem ve davranışlarını belirlemiş ve sınırlamıştır. Bir başka ifadeyle, insanların eylem ve davranışlarının ahlaki ölçüleri, hukuksal norm haline dönüştürülmüştür.</a:t>
            </a:r>
          </a:p>
          <a:p>
            <a:pPr algn="just"/>
            <a:r>
              <a:rPr lang="tr-TR" sz="2800" dirty="0"/>
              <a:t>Ancak hukuk ve ahlak arasında öteden beri bir çatışma süregelmektedir. </a:t>
            </a:r>
          </a:p>
          <a:p>
            <a:pPr algn="just"/>
            <a:r>
              <a:rPr lang="tr-TR" sz="2800" dirty="0"/>
              <a:t>Temel sorun şudur; </a:t>
            </a:r>
          </a:p>
          <a:p>
            <a:pPr marL="457200" indent="-457200" algn="just">
              <a:buFont typeface="Wingdings" panose="05000000000000000000" pitchFamily="2" charset="2"/>
              <a:buChar char="ü"/>
            </a:pPr>
            <a:r>
              <a:rPr lang="tr-TR" sz="2800" dirty="0"/>
              <a:t>Acaba ahlaki değer yargılarının temel koruyucusu hukuk mu olmalıdır?</a:t>
            </a:r>
          </a:p>
          <a:p>
            <a:pPr marL="457200" indent="-457200" algn="just">
              <a:buFont typeface="Wingdings" panose="05000000000000000000" pitchFamily="2" charset="2"/>
              <a:buChar char="ü"/>
            </a:pPr>
            <a:r>
              <a:rPr lang="tr-TR" sz="2800" dirty="0"/>
              <a:t>Devlet bir takım kurallar koyarak ahlakı tesis edebilir mi?</a:t>
            </a:r>
          </a:p>
          <a:p>
            <a:endParaRPr lang="tr-TR" sz="2800" dirty="0"/>
          </a:p>
        </p:txBody>
      </p:sp>
    </p:spTree>
    <p:extLst>
      <p:ext uri="{BB962C8B-B14F-4D97-AF65-F5344CB8AC3E}">
        <p14:creationId xmlns:p14="http://schemas.microsoft.com/office/powerpoint/2010/main" val="391092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dirty="0"/>
              <a:t>Bu amaçla, 14 Ağustos 1884’ de yeni bir “Ziraat Mektebi” </a:t>
            </a:r>
            <a:r>
              <a:rPr lang="tr-TR" dirty="0" err="1"/>
              <a:t>nin</a:t>
            </a:r>
            <a:r>
              <a:rPr lang="tr-TR" dirty="0"/>
              <a:t> açılması kararlaştırılmış, “nizamnamesi” yayınlanmıştır. Kurulan bu “Yüksek Ziraat Mektebi” için uzun süre uygun arazi aranmış ve sonunda Yeşilköy’e 9-10 km mesafedeki Halkalı köyü civarında uygun bir arazi bulunmuştur. </a:t>
            </a:r>
            <a:r>
              <a:rPr lang="tr-TR" b="1" dirty="0"/>
              <a:t>“Halkalı Yüksek Ziraat Mektebi” </a:t>
            </a:r>
            <a:r>
              <a:rPr lang="tr-TR" dirty="0"/>
              <a:t>olarak bilinen bu okul, 1891 yılında öğretime açılmış ve 37 yıl başarı ile faaliyetini sürdürmüştür. </a:t>
            </a:r>
          </a:p>
          <a:p>
            <a:pPr algn="just"/>
            <a:endParaRPr lang="tr-TR" dirty="0"/>
          </a:p>
        </p:txBody>
      </p:sp>
    </p:spTree>
    <p:extLst>
      <p:ext uri="{BB962C8B-B14F-4D97-AF65-F5344CB8AC3E}">
        <p14:creationId xmlns:p14="http://schemas.microsoft.com/office/powerpoint/2010/main" val="27766686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marL="457200" indent="-457200" algn="just">
              <a:buFont typeface="Wingdings" panose="05000000000000000000" pitchFamily="2" charset="2"/>
              <a:buChar char="Ø"/>
            </a:pPr>
            <a:r>
              <a:rPr lang="tr-TR" sz="2800" dirty="0"/>
              <a:t>Hukuk insanların gerek birbirleri ve gerekse devletle olan ilişkilerinde uyulması gereken kuralları belirler ve bunları yaptırıma bağlar.</a:t>
            </a:r>
          </a:p>
          <a:p>
            <a:pPr marL="457200" indent="-457200" algn="just">
              <a:buFont typeface="Wingdings" panose="05000000000000000000" pitchFamily="2" charset="2"/>
              <a:buChar char="Ø"/>
            </a:pPr>
            <a:r>
              <a:rPr lang="tr-TR" sz="2800" dirty="0"/>
              <a:t>Hukukta </a:t>
            </a:r>
            <a:r>
              <a:rPr lang="tr-TR" sz="2800" b="1" dirty="0"/>
              <a:t>“yaptırım gücü” </a:t>
            </a:r>
            <a:r>
              <a:rPr lang="tr-TR" sz="2800" dirty="0"/>
              <a:t>toplumda yanlışları ve kötülükleri cezalandırır. Bu bakımdan </a:t>
            </a:r>
            <a:r>
              <a:rPr lang="nn-NO" sz="2800" dirty="0"/>
              <a:t>hukuk kuralları ile ahlaki değerler korunabilir.</a:t>
            </a:r>
            <a:endParaRPr lang="tr-TR" sz="2800" dirty="0"/>
          </a:p>
          <a:p>
            <a:pPr marL="457200" indent="-457200" algn="just">
              <a:buFont typeface="Wingdings" panose="05000000000000000000" pitchFamily="2" charset="2"/>
              <a:buChar char="Ø"/>
            </a:pPr>
            <a:r>
              <a:rPr lang="nn-NO" sz="2800" dirty="0"/>
              <a:t>Ancak, sorun her zaman bir kanun</a:t>
            </a:r>
            <a:r>
              <a:rPr lang="tr-TR" sz="2800" dirty="0"/>
              <a:t> ile çözümlenmeyebilir. Kanunun gücü bazen belirli kişi </a:t>
            </a:r>
            <a:r>
              <a:rPr lang="tr-TR" sz="2800" b="1" dirty="0"/>
              <a:t>ve/veya </a:t>
            </a:r>
            <a:r>
              <a:rPr lang="tr-TR" sz="2800" dirty="0"/>
              <a:t>gruplara karşı etkili olmayabilir veya işletilemeyebilir.</a:t>
            </a:r>
          </a:p>
          <a:p>
            <a:pPr marL="457200" indent="-457200" algn="just">
              <a:buFont typeface="Wingdings" panose="05000000000000000000" pitchFamily="2" charset="2"/>
              <a:buChar char="Ø"/>
            </a:pPr>
            <a:r>
              <a:rPr lang="tr-TR" sz="2800" dirty="0"/>
              <a:t>Bu bakımdan ahlakın tesisi, kanun dışında vicdan ile de yakından ilişkilidir. Vicdan, ahlaki değer yargılarını bir yaptırım gücü olmaksızın korur ve gözetir. </a:t>
            </a:r>
          </a:p>
        </p:txBody>
      </p:sp>
    </p:spTree>
    <p:extLst>
      <p:ext uri="{BB962C8B-B14F-4D97-AF65-F5344CB8AC3E}">
        <p14:creationId xmlns:p14="http://schemas.microsoft.com/office/powerpoint/2010/main" val="5161196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dirty="0"/>
              <a:t>Ahlak ve hukuk arasındaki benzerlik ve farklılıkları kısaca ele almakta yarar vardır.</a:t>
            </a:r>
          </a:p>
          <a:p>
            <a:pPr algn="just"/>
            <a:r>
              <a:rPr lang="tr-TR" sz="2800" u="sng" dirty="0"/>
              <a:t>Ahlak ve hukuk arasında başlıca farklılık ve benzerlikler aşağıda açıklanmıştır:</a:t>
            </a:r>
          </a:p>
          <a:p>
            <a:pPr algn="just"/>
            <a:endParaRPr lang="tr-TR" sz="2800" u="sng" dirty="0"/>
          </a:p>
          <a:p>
            <a:pPr algn="just"/>
            <a:r>
              <a:rPr lang="tr-TR" sz="2800" u="sng" dirty="0"/>
              <a:t>• </a:t>
            </a:r>
            <a:r>
              <a:rPr lang="tr-TR" sz="2800" b="1" u="sng" dirty="0"/>
              <a:t>Hukuk kuralları, insanların davranış ve eylemlerini düzenler ve bazı sınırlamalar getirir. </a:t>
            </a:r>
            <a:r>
              <a:rPr lang="tr-TR" sz="2800" u="sng" dirty="0"/>
              <a:t>Hukuk kurallarının yaptırımı söz konusudur. Ahlak kuralları da insan davranış ve eylemlerini sınırlandırır, ancak hukuk kurallarından farklı olarak ahlak kurallarının yaptırımı yoktur.</a:t>
            </a:r>
          </a:p>
          <a:p>
            <a:pPr algn="just"/>
            <a:r>
              <a:rPr lang="tr-TR" sz="2800" u="sng" dirty="0"/>
              <a:t>• </a:t>
            </a:r>
            <a:r>
              <a:rPr lang="tr-TR" sz="2800" b="1" u="sng" dirty="0"/>
              <a:t>Hukuk kuralları yazılıdır. </a:t>
            </a:r>
            <a:r>
              <a:rPr lang="tr-TR" sz="2800" u="sng" dirty="0"/>
              <a:t>Oysa, ahlak kuralları çoğunlukla yazılı olmayan normlardır. Bu ayrımın günümüz açısından giderek ortadan kalktığını görmekteyiz. Zira günümüzde çeşitli meslekler için ahlak kuralları (etik kurallar-</a:t>
            </a:r>
            <a:r>
              <a:rPr lang="tr-TR" sz="2800" u="sng" dirty="0" err="1"/>
              <a:t>code</a:t>
            </a:r>
            <a:r>
              <a:rPr lang="tr-TR" sz="2800" u="sng" dirty="0"/>
              <a:t> of </a:t>
            </a:r>
            <a:r>
              <a:rPr lang="tr-TR" sz="2800" u="sng" dirty="0" err="1"/>
              <a:t>ethics</a:t>
            </a:r>
            <a:r>
              <a:rPr lang="tr-TR" sz="2800" u="sng" dirty="0"/>
              <a:t>) giderek yazılı bir hale gelmektedir.</a:t>
            </a:r>
          </a:p>
        </p:txBody>
      </p:sp>
    </p:spTree>
    <p:extLst>
      <p:ext uri="{BB962C8B-B14F-4D97-AF65-F5344CB8AC3E}">
        <p14:creationId xmlns:p14="http://schemas.microsoft.com/office/powerpoint/2010/main" val="3415751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2800" u="sng" dirty="0"/>
              <a:t>• Hukuk kuralları </a:t>
            </a:r>
            <a:r>
              <a:rPr lang="tr-TR" sz="2800" b="1" u="sng" dirty="0">
                <a:solidFill>
                  <a:srgbClr val="FF0000"/>
                </a:solidFill>
              </a:rPr>
              <a:t>“dışa </a:t>
            </a:r>
            <a:r>
              <a:rPr lang="tr-TR" sz="2800" b="1" u="sng" dirty="0" err="1">
                <a:solidFill>
                  <a:srgbClr val="FF0000"/>
                </a:solidFill>
              </a:rPr>
              <a:t>yönelik”</a:t>
            </a:r>
            <a:r>
              <a:rPr lang="tr-TR" sz="2800" u="sng" dirty="0" err="1"/>
              <a:t>tir</a:t>
            </a:r>
            <a:r>
              <a:rPr lang="tr-TR" sz="2800" u="sng" dirty="0"/>
              <a:t>. Daha açık bir ifadeyle, hukuk kurallarının amacı insan eylem ve davranışları sonucunda başka insanların zarar görmesini engellemektir. </a:t>
            </a:r>
          </a:p>
          <a:p>
            <a:pPr algn="just">
              <a:buFont typeface="Arial" panose="020B0604020202020204" pitchFamily="34" charset="0"/>
              <a:buChar char="•"/>
            </a:pPr>
            <a:r>
              <a:rPr lang="tr-TR" sz="2800" u="sng" dirty="0"/>
              <a:t>Ahlak kuralları ise, daha ziyade </a:t>
            </a:r>
            <a:r>
              <a:rPr lang="tr-TR" sz="2800" b="1" u="sng" dirty="0">
                <a:solidFill>
                  <a:srgbClr val="FF0000"/>
                </a:solidFill>
              </a:rPr>
              <a:t>“içe </a:t>
            </a:r>
            <a:r>
              <a:rPr lang="tr-TR" sz="2800" b="1" u="sng" dirty="0" err="1">
                <a:solidFill>
                  <a:srgbClr val="FF0000"/>
                </a:solidFill>
              </a:rPr>
              <a:t>yönelik”</a:t>
            </a:r>
            <a:r>
              <a:rPr lang="tr-TR" sz="2800" u="sng" dirty="0" err="1"/>
              <a:t>tir</a:t>
            </a:r>
            <a:r>
              <a:rPr lang="tr-TR" sz="2800" u="sng" dirty="0"/>
              <a:t>. Ahlak kurallarında kişilerin ya da organizasyonların kendi kendilerini kontrol etmeleri ve ahlaki olmayan davranışlarını sınırlandırmaları geçerlidir.</a:t>
            </a:r>
          </a:p>
          <a:p>
            <a:pPr algn="just"/>
            <a:r>
              <a:rPr lang="tr-TR" sz="2800" u="sng" dirty="0"/>
              <a:t>• Hukuk kuralları </a:t>
            </a:r>
            <a:r>
              <a:rPr lang="tr-TR" sz="2800" b="1" u="sng" dirty="0"/>
              <a:t>devlet tarafından </a:t>
            </a:r>
            <a:r>
              <a:rPr lang="tr-TR" sz="2800" u="sng" dirty="0"/>
              <a:t>oluşturulur. Ahlak kuralları ise devlet </a:t>
            </a:r>
            <a:r>
              <a:rPr lang="tr-TR" sz="2800" u="sng" dirty="0" err="1"/>
              <a:t>yanısıra</a:t>
            </a:r>
            <a:r>
              <a:rPr lang="tr-TR" sz="2800" u="sng" dirty="0"/>
              <a:t> diğer organizasyonlar tarafından da oluşturulabilir.</a:t>
            </a:r>
          </a:p>
          <a:p>
            <a:pPr algn="just"/>
            <a:r>
              <a:rPr lang="tr-TR" sz="2800" u="sng" dirty="0"/>
              <a:t>Örneğin, siyasal ahlaka ilişkin kurallar ve normlar devlet tarafından oluşturulur. Buna karşın, ahlak kuralları devlet tarafından oluşturulacağı gibi bağımsız sivil toplum kuruluşları ve özel organizasyonlar tarafından da oluşturulabilir </a:t>
            </a:r>
            <a:r>
              <a:rPr lang="tr-TR" sz="2800" b="1" u="sng" dirty="0"/>
              <a:t>(çeşitli üniversitelerdeki ve meslek kuruluşlarındaki “etik kurullar” gibi).</a:t>
            </a:r>
          </a:p>
          <a:p>
            <a:pPr algn="just"/>
            <a:endParaRPr lang="tr-TR" sz="2800" dirty="0"/>
          </a:p>
        </p:txBody>
      </p:sp>
    </p:spTree>
    <p:extLst>
      <p:ext uri="{BB962C8B-B14F-4D97-AF65-F5344CB8AC3E}">
        <p14:creationId xmlns:p14="http://schemas.microsoft.com/office/powerpoint/2010/main" val="13013897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lnSpcReduction="10000"/>
          </a:bodyPr>
          <a:lstStyle/>
          <a:p>
            <a:pPr algn="just"/>
            <a:r>
              <a:rPr lang="tr-TR" sz="3200" u="sng" dirty="0"/>
              <a:t>• Hukuk, </a:t>
            </a:r>
            <a:r>
              <a:rPr lang="tr-TR" sz="3200" b="1" u="sng" dirty="0">
                <a:solidFill>
                  <a:srgbClr val="FF0000"/>
                </a:solidFill>
              </a:rPr>
              <a:t>“resmi ahlak </a:t>
            </a:r>
            <a:r>
              <a:rPr lang="tr-TR" sz="3200" b="1" u="sng" dirty="0" err="1">
                <a:solidFill>
                  <a:srgbClr val="FF0000"/>
                </a:solidFill>
              </a:rPr>
              <a:t>kuralları”</a:t>
            </a:r>
            <a:r>
              <a:rPr lang="tr-TR" sz="3200" u="sng" dirty="0" err="1"/>
              <a:t>dır</a:t>
            </a:r>
            <a:r>
              <a:rPr lang="tr-TR" sz="3200" u="sng" dirty="0"/>
              <a:t>.</a:t>
            </a:r>
          </a:p>
          <a:p>
            <a:pPr algn="just">
              <a:buFont typeface="Arial" panose="020B0604020202020204" pitchFamily="34" charset="0"/>
              <a:buChar char="•"/>
            </a:pPr>
            <a:r>
              <a:rPr lang="tr-TR" sz="3200" u="sng" dirty="0"/>
              <a:t>Ahlak ise hukuk kurallarından farklı olarak genellikle </a:t>
            </a:r>
            <a:r>
              <a:rPr lang="tr-TR" sz="3200" b="1" u="sng" dirty="0">
                <a:solidFill>
                  <a:srgbClr val="FF0000"/>
                </a:solidFill>
              </a:rPr>
              <a:t>gayri resmi </a:t>
            </a:r>
            <a:r>
              <a:rPr lang="tr-TR" sz="3200" u="sng" dirty="0"/>
              <a:t>kurallardır. </a:t>
            </a:r>
          </a:p>
          <a:p>
            <a:pPr algn="just"/>
            <a:endParaRPr lang="tr-TR" sz="3200" u="sng" dirty="0"/>
          </a:p>
          <a:p>
            <a:pPr algn="just"/>
            <a:r>
              <a:rPr lang="tr-TR" sz="3200" b="1" u="sng" dirty="0"/>
              <a:t>Örneğin, </a:t>
            </a:r>
            <a:r>
              <a:rPr lang="tr-TR" sz="3200" u="sng" dirty="0"/>
              <a:t>vergi kanunları vergi kaçakçılığını gayri ahlaki bir davranış olarak kabul etmekle kalmaz, aynı zamanda yaptırımlar </a:t>
            </a:r>
            <a:r>
              <a:rPr lang="tr-TR" sz="3200" b="1" u="sng" dirty="0">
                <a:solidFill>
                  <a:srgbClr val="FF0000"/>
                </a:solidFill>
              </a:rPr>
              <a:t>(hapis cezası, vergi cezası vb.) </a:t>
            </a:r>
            <a:r>
              <a:rPr lang="tr-TR" sz="3200" u="sng" dirty="0"/>
              <a:t>öngörür.</a:t>
            </a:r>
          </a:p>
          <a:p>
            <a:pPr algn="just"/>
            <a:r>
              <a:rPr lang="tr-TR" sz="3200" u="sng" dirty="0"/>
              <a:t>Ahlak ise vergi kaçakçılığının sadece yanlış bir davranış olduğunu belirtir. </a:t>
            </a:r>
          </a:p>
          <a:p>
            <a:pPr algn="just"/>
            <a:r>
              <a:rPr lang="tr-TR" sz="3200" b="1" u="sng" dirty="0"/>
              <a:t>Yani, hukuk resmi; ahlak ise gayri resmi kurallar bütünüdür. </a:t>
            </a:r>
          </a:p>
          <a:p>
            <a:pPr algn="just"/>
            <a:endParaRPr lang="tr-TR" sz="3200" dirty="0"/>
          </a:p>
          <a:p>
            <a:pPr algn="just"/>
            <a:r>
              <a:rPr lang="tr-TR" sz="2000" dirty="0"/>
              <a:t>Bir sonraki slaytta çizelge 1’de hukuk ve ahlak kurallarının özelliklerinden bazıları karşılaştırılmıştır.</a:t>
            </a:r>
          </a:p>
        </p:txBody>
      </p:sp>
    </p:spTree>
    <p:extLst>
      <p:ext uri="{BB962C8B-B14F-4D97-AF65-F5344CB8AC3E}">
        <p14:creationId xmlns:p14="http://schemas.microsoft.com/office/powerpoint/2010/main" val="25746910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ormAutofit/>
          </a:bodyPr>
          <a:lstStyle/>
          <a:p>
            <a:endParaRPr lang="tr-TR" dirty="0"/>
          </a:p>
        </p:txBody>
      </p:sp>
      <p:pic>
        <p:nvPicPr>
          <p:cNvPr id="4" name="Resim 3">
            <a:extLst>
              <a:ext uri="{FF2B5EF4-FFF2-40B4-BE49-F238E27FC236}">
                <a16:creationId xmlns:a16="http://schemas.microsoft.com/office/drawing/2014/main" id="{7A1FB560-98F9-4B85-8853-2AC3F3203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190" y="0"/>
            <a:ext cx="8844857" cy="6764594"/>
          </a:xfrm>
          <a:prstGeom prst="rect">
            <a:avLst/>
          </a:prstGeom>
        </p:spPr>
      </p:pic>
    </p:spTree>
    <p:extLst>
      <p:ext uri="{BB962C8B-B14F-4D97-AF65-F5344CB8AC3E}">
        <p14:creationId xmlns:p14="http://schemas.microsoft.com/office/powerpoint/2010/main" val="14023481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b="1" dirty="0"/>
              <a:t>3.5. Siyaset ve Ahlak Arasındaki İlişkiler</a:t>
            </a:r>
          </a:p>
          <a:p>
            <a:pPr algn="just"/>
            <a:r>
              <a:rPr lang="tr-TR" dirty="0"/>
              <a:t>İnsanlığın varlığı ile birlikte toplumların tüm kesimlerini ve düzenini ilgilendiren ahlak kurallarının siyaset ile ilişkisinin olmaması olanaksızdır. Siyaset ve ahlak ilişkisi, ülkelerin yönetiminde temel rol oynamakta ve özellikle çağımız şartları itibariyle de son derece önemli bir konudur.</a:t>
            </a:r>
          </a:p>
          <a:p>
            <a:pPr algn="just"/>
            <a:r>
              <a:rPr lang="tr-TR" dirty="0"/>
              <a:t>Siyaset, kısaca devlet yönetimini ifade etmektedir. Siyaset bilimi ise insan topluluğunun yönetimine ilişkin ilke ve kuralları araştırmaktadır.</a:t>
            </a:r>
          </a:p>
          <a:p>
            <a:pPr algn="just"/>
            <a:r>
              <a:rPr lang="tr-TR" dirty="0"/>
              <a:t>Devlet yönetiminde şüphesiz uyulması gereken bazı yasal ve ahlaki kurallar vardır. Siyaset ve ahlak, bu bakımdan birbirleriyle yakından ilgili olan </a:t>
            </a:r>
            <a:r>
              <a:rPr lang="tr-TR" b="1" dirty="0"/>
              <a:t>iki alandır.</a:t>
            </a:r>
          </a:p>
        </p:txBody>
      </p:sp>
    </p:spTree>
    <p:extLst>
      <p:ext uri="{BB962C8B-B14F-4D97-AF65-F5344CB8AC3E}">
        <p14:creationId xmlns:p14="http://schemas.microsoft.com/office/powerpoint/2010/main" val="30202644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marL="342900" indent="-342900" algn="just">
              <a:buFont typeface="Wingdings" panose="05000000000000000000" pitchFamily="2" charset="2"/>
              <a:buChar char="v"/>
            </a:pPr>
            <a:r>
              <a:rPr lang="tr-TR" sz="2400" dirty="0"/>
              <a:t>Siyasette ya da devlet yönetiminde olması gereken ya da uyulması beklenilen değer yargıları ve normlar, siyasal ahlakı ifade eder.</a:t>
            </a:r>
          </a:p>
          <a:p>
            <a:pPr marL="342900" indent="-342900" algn="just">
              <a:buFont typeface="Wingdings" panose="05000000000000000000" pitchFamily="2" charset="2"/>
              <a:buChar char="v"/>
            </a:pPr>
            <a:r>
              <a:rPr lang="tr-TR" sz="2400" b="1" dirty="0"/>
              <a:t>“Siyasal Ahlak” </a:t>
            </a:r>
            <a:r>
              <a:rPr lang="tr-TR" sz="2400" dirty="0"/>
              <a:t>aynı zamanda </a:t>
            </a:r>
            <a:r>
              <a:rPr lang="tr-TR" sz="2400" b="1" dirty="0"/>
              <a:t>“Devlet Ahlakı” </a:t>
            </a:r>
            <a:r>
              <a:rPr lang="tr-TR" sz="2400" dirty="0"/>
              <a:t>(</a:t>
            </a:r>
            <a:r>
              <a:rPr lang="tr-TR" sz="2400" dirty="0" err="1"/>
              <a:t>Government</a:t>
            </a:r>
            <a:r>
              <a:rPr lang="tr-TR" sz="2400" dirty="0"/>
              <a:t> </a:t>
            </a:r>
            <a:r>
              <a:rPr lang="tr-TR" sz="2400" dirty="0" err="1"/>
              <a:t>Ethics</a:t>
            </a:r>
            <a:r>
              <a:rPr lang="tr-TR" sz="2400" dirty="0"/>
              <a:t>) olarak da bilinmektedir.</a:t>
            </a:r>
          </a:p>
          <a:p>
            <a:pPr marL="342900" indent="-342900" algn="just">
              <a:buFont typeface="Wingdings" panose="05000000000000000000" pitchFamily="2" charset="2"/>
              <a:buChar char="v"/>
            </a:pPr>
            <a:r>
              <a:rPr lang="tr-TR" sz="2400" dirty="0"/>
              <a:t>Daha geniş bir ifadeyle siyasal ahlak, siyasal karar alma sürecinde geçerli olan </a:t>
            </a:r>
            <a:r>
              <a:rPr lang="tr-TR" sz="2400" b="1" dirty="0">
                <a:solidFill>
                  <a:srgbClr val="FF0000"/>
                </a:solidFill>
              </a:rPr>
              <a:t>(ya da geçerli olması beklenilen) </a:t>
            </a:r>
            <a:r>
              <a:rPr lang="tr-TR" sz="2400" dirty="0"/>
              <a:t>değer yargılarının, örf ve adetlerin, normların ve kuralların oluşturduğu sistem </a:t>
            </a:r>
            <a:r>
              <a:rPr lang="tr-TR" sz="2400" b="1" dirty="0"/>
              <a:t>bütününü ifade </a:t>
            </a:r>
            <a:r>
              <a:rPr lang="tr-TR" sz="2400" dirty="0"/>
              <a:t>etmektedir.</a:t>
            </a:r>
          </a:p>
          <a:p>
            <a:pPr marL="342900" indent="-342900" algn="just">
              <a:buFont typeface="Wingdings" panose="05000000000000000000" pitchFamily="2" charset="2"/>
              <a:buChar char="v"/>
            </a:pPr>
            <a:r>
              <a:rPr lang="tr-TR" sz="2400" dirty="0"/>
              <a:t>Siyasal karar alma süreci, devletin siyasi ve ekonomik kararlarının alındığı mekanizma ve onun işleyişidir.</a:t>
            </a:r>
          </a:p>
        </p:txBody>
      </p:sp>
    </p:spTree>
    <p:extLst>
      <p:ext uri="{BB962C8B-B14F-4D97-AF65-F5344CB8AC3E}">
        <p14:creationId xmlns:p14="http://schemas.microsoft.com/office/powerpoint/2010/main" val="2064010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marL="342900" indent="-342900" algn="just">
              <a:buFont typeface="Wingdings" panose="05000000000000000000" pitchFamily="2" charset="2"/>
              <a:buChar char="v"/>
            </a:pPr>
            <a:r>
              <a:rPr lang="tr-TR" sz="2400" dirty="0"/>
              <a:t>Siyasal karar alma sürecinde kamusal mal ve hizmetler </a:t>
            </a:r>
            <a:r>
              <a:rPr lang="tr-TR" sz="2400" dirty="0" err="1"/>
              <a:t>arzedilmektedir</a:t>
            </a:r>
            <a:r>
              <a:rPr lang="tr-TR" sz="2400" dirty="0"/>
              <a:t>. Bu hizmetleri </a:t>
            </a:r>
            <a:r>
              <a:rPr lang="tr-TR" sz="2400" dirty="0" err="1"/>
              <a:t>arzedenler</a:t>
            </a:r>
            <a:r>
              <a:rPr lang="tr-TR" sz="2400" dirty="0"/>
              <a:t>, </a:t>
            </a:r>
            <a:r>
              <a:rPr lang="tr-TR" sz="2400" b="1" dirty="0"/>
              <a:t>İktidar Partisi (Hükümet) ve </a:t>
            </a:r>
            <a:r>
              <a:rPr lang="tr-TR" sz="2400" b="1" dirty="0" err="1"/>
              <a:t>Bürokrasi’dir</a:t>
            </a:r>
            <a:r>
              <a:rPr lang="tr-TR" sz="2400" b="1" dirty="0"/>
              <a:t>.</a:t>
            </a:r>
          </a:p>
          <a:p>
            <a:pPr marL="342900" indent="-342900" algn="just">
              <a:buFont typeface="Wingdings" panose="05000000000000000000" pitchFamily="2" charset="2"/>
              <a:buChar char="v"/>
            </a:pPr>
            <a:r>
              <a:rPr lang="tr-TR" sz="2400" dirty="0"/>
              <a:t>Kamusal mal ve hizmetlere talepte bulunanlar ise </a:t>
            </a:r>
            <a:r>
              <a:rPr lang="tr-TR" sz="2400" b="1" dirty="0"/>
              <a:t>seçmenlerdir.</a:t>
            </a:r>
            <a:r>
              <a:rPr lang="tr-TR" sz="2400" dirty="0"/>
              <a:t> </a:t>
            </a:r>
          </a:p>
          <a:p>
            <a:pPr marL="342900" indent="-342900" algn="just">
              <a:buFont typeface="Wingdings" panose="05000000000000000000" pitchFamily="2" charset="2"/>
              <a:buChar char="v"/>
            </a:pPr>
            <a:r>
              <a:rPr lang="tr-TR" sz="2400" dirty="0"/>
              <a:t>Seçmenler siyasal süreçte isteklerini ve arzularını ya direkt olarak oylamaya katılmak suretiyle veya birlikler oluşturmak suretiyle açıklarlar.</a:t>
            </a:r>
          </a:p>
          <a:p>
            <a:pPr marL="342900" indent="-342900" algn="just">
              <a:buFont typeface="Wingdings" panose="05000000000000000000" pitchFamily="2" charset="2"/>
              <a:buChar char="v"/>
            </a:pPr>
            <a:r>
              <a:rPr lang="tr-TR" sz="2400" dirty="0"/>
              <a:t>İşte siyaset, bu kesimler arasındaki ilişkilerin sonucunda şekillenmektedir.</a:t>
            </a:r>
          </a:p>
          <a:p>
            <a:pPr marL="342900" indent="-342900" algn="just">
              <a:buFont typeface="Wingdings" panose="05000000000000000000" pitchFamily="2" charset="2"/>
              <a:buChar char="v"/>
            </a:pPr>
            <a:r>
              <a:rPr lang="tr-TR" sz="2400" dirty="0"/>
              <a:t>Bu kesimlerin ahlaki değer yargıları da esasen siyasal ahlakı ortaya çıkarmaktadır (Aktan 1999).</a:t>
            </a:r>
          </a:p>
          <a:p>
            <a:pPr algn="just"/>
            <a:endParaRPr lang="tr-TR" sz="2400" dirty="0"/>
          </a:p>
        </p:txBody>
      </p:sp>
    </p:spTree>
    <p:extLst>
      <p:ext uri="{BB962C8B-B14F-4D97-AF65-F5344CB8AC3E}">
        <p14:creationId xmlns:p14="http://schemas.microsoft.com/office/powerpoint/2010/main" val="31977399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3200" b="1" dirty="0"/>
              <a:t>4. MESLEK AHLAKI VE GENEL ETİK KURALLAR </a:t>
            </a:r>
          </a:p>
          <a:p>
            <a:pPr algn="just"/>
            <a:r>
              <a:rPr lang="tr-TR" sz="3200" dirty="0"/>
              <a:t>	Fazilet ve erdem gibi temel değerler asırlardır ahlak felsefesindeki ortak değerlerdir. Bunlar gibi asırlarca devam eden gerçeklikleri ile ahlakın temel felsefesini ve yönünü oluşturan değerler çerçevesinde “</a:t>
            </a:r>
            <a:r>
              <a:rPr lang="tr-TR" sz="3200" b="1" u="sng" dirty="0"/>
              <a:t>teknikte ahlak</a:t>
            </a:r>
            <a:r>
              <a:rPr lang="tr-TR" sz="3200" dirty="0"/>
              <a:t>”, “</a:t>
            </a:r>
            <a:r>
              <a:rPr lang="tr-TR" sz="3200" b="1" u="sng" dirty="0"/>
              <a:t>sosyal ilişkilerde ahlak</a:t>
            </a:r>
            <a:r>
              <a:rPr lang="tr-TR" sz="3200" dirty="0"/>
              <a:t>”, “</a:t>
            </a:r>
            <a:r>
              <a:rPr lang="tr-TR" sz="3200" b="1" u="sng" dirty="0"/>
              <a:t>sanatta ahlak</a:t>
            </a:r>
            <a:r>
              <a:rPr lang="tr-TR" sz="3200" dirty="0"/>
              <a:t>”, “</a:t>
            </a:r>
            <a:r>
              <a:rPr lang="tr-TR" sz="3200" b="1" u="sng" dirty="0"/>
              <a:t>bilimde ahlak</a:t>
            </a:r>
            <a:r>
              <a:rPr lang="tr-TR" sz="3200" dirty="0"/>
              <a:t>”, “</a:t>
            </a:r>
            <a:r>
              <a:rPr lang="tr-TR" sz="3200" b="1" u="sng" dirty="0"/>
              <a:t>meslekte ahlak</a:t>
            </a:r>
            <a:r>
              <a:rPr lang="tr-TR" sz="3200" dirty="0"/>
              <a:t>” veya “</a:t>
            </a:r>
            <a:r>
              <a:rPr lang="tr-TR" sz="3200" b="1" u="sng" dirty="0"/>
              <a:t>mesleki ahlak</a:t>
            </a:r>
            <a:r>
              <a:rPr lang="tr-TR" sz="3200" dirty="0"/>
              <a:t>” belli kurallara sahiptir. 	Her biri ayrı özelliklerde, çeşitli toplumlarda ve ekolojilerde değişik açıklamalara sahip olabilen bu konulardaki ahlaki yaklaşımlar içinden “meslek ve çalışma ahlakı” ise, ayrı bir öneme sahiptir. </a:t>
            </a:r>
          </a:p>
        </p:txBody>
      </p:sp>
    </p:spTree>
    <p:extLst>
      <p:ext uri="{BB962C8B-B14F-4D97-AF65-F5344CB8AC3E}">
        <p14:creationId xmlns:p14="http://schemas.microsoft.com/office/powerpoint/2010/main" val="24574759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3200" dirty="0">
                <a:latin typeface="Times New Roman" panose="02020603050405020304" pitchFamily="18" charset="0"/>
                <a:cs typeface="Times New Roman" panose="02020603050405020304" pitchFamily="18" charset="0"/>
              </a:rPr>
              <a:t>	Meslek ahlakına etkileri bakımından ahlakın ekonomik, sosyal, siyasal ve ekolojik boyutları göz ardı edilemez.</a:t>
            </a:r>
          </a:p>
          <a:p>
            <a:pPr algn="just"/>
            <a:r>
              <a:rPr lang="tr-TR" sz="3200" b="1" dirty="0">
                <a:latin typeface="Times New Roman" panose="02020603050405020304" pitchFamily="18" charset="0"/>
                <a:cs typeface="Times New Roman" panose="02020603050405020304" pitchFamily="18" charset="0"/>
              </a:rPr>
              <a:t>	Ekonomik ahlak </a:t>
            </a:r>
            <a:r>
              <a:rPr lang="tr-TR" sz="3200" dirty="0">
                <a:latin typeface="Times New Roman" panose="02020603050405020304" pitchFamily="18" charset="0"/>
                <a:cs typeface="Times New Roman" panose="02020603050405020304" pitchFamily="18" charset="0"/>
              </a:rPr>
              <a:t>kavramı, ekonomik birimlerin davranış ve eylemlerinin belirli kurallara bağlı olması anlamına gelir ve meslek ahlakı </a:t>
            </a:r>
            <a:r>
              <a:rPr lang="nn-NO" sz="3200" dirty="0">
                <a:latin typeface="Times New Roman" panose="02020603050405020304" pitchFamily="18" charset="0"/>
                <a:cs typeface="Times New Roman" panose="02020603050405020304" pitchFamily="18" charset="0"/>
              </a:rPr>
              <a:t>kavramında temel bir yeri vardır.</a:t>
            </a:r>
            <a:endParaRPr lang="tr-TR" sz="3200" dirty="0">
              <a:latin typeface="Times New Roman" panose="02020603050405020304" pitchFamily="18" charset="0"/>
              <a:cs typeface="Times New Roman" panose="02020603050405020304" pitchFamily="18" charset="0"/>
            </a:endParaRPr>
          </a:p>
          <a:p>
            <a:pPr algn="just"/>
            <a:r>
              <a:rPr lang="tr-TR" sz="3200" dirty="0">
                <a:latin typeface="Times New Roman" panose="02020603050405020304" pitchFamily="18" charset="0"/>
                <a:cs typeface="Times New Roman" panose="02020603050405020304" pitchFamily="18" charset="0"/>
              </a:rPr>
              <a:t>	Meslek ahlakının tarihin derinliklerindeki kesitine ait Eski Mısır’ın Ölüler Kitabında bulunan aşağıdaki açıklamalar ilginç ve çok önemli toplumsal ve toplumu oluşturan bireylerin yaklaşım örneğini oluşturmaktadır.</a:t>
            </a:r>
          </a:p>
        </p:txBody>
      </p:sp>
    </p:spTree>
    <p:extLst>
      <p:ext uri="{BB962C8B-B14F-4D97-AF65-F5344CB8AC3E}">
        <p14:creationId xmlns:p14="http://schemas.microsoft.com/office/powerpoint/2010/main" val="2795809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lstStyle/>
          <a:p>
            <a:pPr algn="just"/>
            <a:r>
              <a:rPr lang="tr-TR" dirty="0"/>
              <a:t>Bu yükseköğretim faaliyetinin yanında ülkenin diğer bölgelerinde de orta dereceli diğer “Ziraat Mektepleri” ile birlikte, çeşitli konularda ve düzeylerde uygulama ağırlıklı kurumlar kurulmuştur [Örneğin, Adana’da; Bursa’da; Amasya’da; Konya’da; Edirne’de; Gümüşhane’de; Erzurum’da; Kastamonu’da; Trabzon’da; Muş’ta; Kosova-Manastır’da; Halep’te; Selanik’te; Trablusgarp’ta; Bağdat’ta; Beyrut’ta; vd.] (</a:t>
            </a:r>
            <a:r>
              <a:rPr lang="tr-TR" dirty="0" err="1"/>
              <a:t>Mağden</a:t>
            </a:r>
            <a:r>
              <a:rPr lang="tr-TR" dirty="0"/>
              <a:t> 1959).</a:t>
            </a:r>
          </a:p>
        </p:txBody>
      </p:sp>
    </p:spTree>
    <p:extLst>
      <p:ext uri="{BB962C8B-B14F-4D97-AF65-F5344CB8AC3E}">
        <p14:creationId xmlns:p14="http://schemas.microsoft.com/office/powerpoint/2010/main" val="36792536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fontScale="92500" lnSpcReduction="10000"/>
          </a:bodyPr>
          <a:lstStyle/>
          <a:p>
            <a:r>
              <a:rPr lang="tr-TR" sz="1200" b="1" dirty="0"/>
              <a:t>“Hiç kimseye kötülük etmedim. </a:t>
            </a:r>
          </a:p>
          <a:p>
            <a:r>
              <a:rPr lang="tr-TR" sz="1200" b="1" dirty="0"/>
              <a:t>Yakınlarımı bahtsızlığa sürüklemedim.</a:t>
            </a:r>
          </a:p>
          <a:p>
            <a:r>
              <a:rPr lang="tr-TR" sz="1200" b="1" dirty="0"/>
              <a:t>Gerçek evinde alçaklık etmedim.</a:t>
            </a:r>
          </a:p>
          <a:p>
            <a:r>
              <a:rPr lang="tr-TR" sz="1200" b="1" dirty="0"/>
              <a:t>Kimseyi gücünün dışında çalıştırmadım.</a:t>
            </a:r>
          </a:p>
          <a:p>
            <a:r>
              <a:rPr lang="tr-TR" sz="1200" b="1" dirty="0"/>
              <a:t>Benim yüzümden kimse korku duymadı,</a:t>
            </a:r>
          </a:p>
          <a:p>
            <a:r>
              <a:rPr lang="tr-TR" sz="1200" b="1" dirty="0"/>
              <a:t>yoksulluk ve acı çekmedi, bahtsız olmadı.</a:t>
            </a:r>
          </a:p>
          <a:p>
            <a:r>
              <a:rPr lang="tr-TR" sz="1200" b="1" dirty="0"/>
              <a:t>Tanrıların kötü gördükleri şeyleri hiç bir zaman yapmadım.</a:t>
            </a:r>
          </a:p>
          <a:p>
            <a:r>
              <a:rPr lang="tr-TR" sz="1200" b="1" dirty="0"/>
              <a:t>Kölelere kötü muamele etmedim ve ettirmedim.</a:t>
            </a:r>
          </a:p>
          <a:p>
            <a:r>
              <a:rPr lang="tr-TR" sz="1200" b="1" dirty="0"/>
              <a:t>Kimseyi aç bırakmadım.</a:t>
            </a:r>
          </a:p>
          <a:p>
            <a:r>
              <a:rPr lang="tr-TR" sz="1200" b="1" dirty="0"/>
              <a:t>Kimseye göz yaşı döktürmedim.</a:t>
            </a:r>
          </a:p>
          <a:p>
            <a:r>
              <a:rPr lang="tr-TR" sz="1200" b="1" dirty="0"/>
              <a:t>Kimseyi öldürmedim ve kimsenin</a:t>
            </a:r>
          </a:p>
          <a:p>
            <a:r>
              <a:rPr lang="tr-TR" sz="1200" b="1" dirty="0"/>
              <a:t>kahpece öldürülmesini emretmedim.</a:t>
            </a:r>
          </a:p>
          <a:p>
            <a:r>
              <a:rPr lang="tr-TR" sz="1200" b="1" dirty="0"/>
              <a:t>Kimseye yalan söylemedim.</a:t>
            </a:r>
          </a:p>
          <a:p>
            <a:r>
              <a:rPr lang="tr-TR" sz="1200" b="1" dirty="0"/>
              <a:t>Hiç bir utandırıcı davranışta bulunmadım.</a:t>
            </a:r>
          </a:p>
          <a:p>
            <a:r>
              <a:rPr lang="tr-TR" sz="1200" b="1" dirty="0"/>
              <a:t>Zina etmedim.</a:t>
            </a:r>
          </a:p>
          <a:p>
            <a:r>
              <a:rPr lang="da-DK" sz="1200" b="1" dirty="0"/>
              <a:t>Yiyecekleri pahalı ve eksik satmadım.</a:t>
            </a:r>
          </a:p>
          <a:p>
            <a:r>
              <a:rPr lang="tr-TR" sz="1200" b="1" dirty="0"/>
              <a:t>Terazinin dirhemi üzerine hiç bir zaman elimi bastırmadım.</a:t>
            </a:r>
          </a:p>
          <a:p>
            <a:r>
              <a:rPr lang="tr-TR" sz="1200" b="1" dirty="0"/>
              <a:t>Teraziyle tartarken hiç bir zaman hile yapmadım.</a:t>
            </a:r>
          </a:p>
          <a:p>
            <a:r>
              <a:rPr lang="tr-TR" sz="1200" b="1" dirty="0"/>
              <a:t>Süt çocuklarının ağızlarından sütü uzaklaştırmadım.</a:t>
            </a:r>
          </a:p>
          <a:p>
            <a:r>
              <a:rPr lang="tr-TR" sz="1200" b="1" dirty="0"/>
              <a:t>Hayvanları çalmadım.</a:t>
            </a:r>
          </a:p>
          <a:p>
            <a:r>
              <a:rPr lang="tr-TR" sz="1200" b="1" dirty="0"/>
              <a:t>Tanrının kuşlarını avlamadım.</a:t>
            </a:r>
          </a:p>
          <a:p>
            <a:r>
              <a:rPr lang="tr-TR" sz="1200" b="1" dirty="0"/>
              <a:t>Ölmüş balığı tutmadım.</a:t>
            </a:r>
          </a:p>
          <a:p>
            <a:r>
              <a:rPr lang="tr-TR" sz="1200" b="1" dirty="0"/>
              <a:t>Hiç bir arkın suyunu başka yöne çevirmedim.</a:t>
            </a:r>
          </a:p>
          <a:p>
            <a:r>
              <a:rPr lang="tr-TR" sz="1200" b="1" dirty="0"/>
              <a:t>Ben temizim, temizim, temizim...”</a:t>
            </a:r>
          </a:p>
          <a:p>
            <a:r>
              <a:rPr lang="tr-TR" sz="1200" i="1" dirty="0"/>
              <a:t>Ölüler Kitabı</a:t>
            </a:r>
            <a:endParaRPr lang="tr-TR" sz="1200" dirty="0"/>
          </a:p>
        </p:txBody>
      </p:sp>
    </p:spTree>
    <p:extLst>
      <p:ext uri="{BB962C8B-B14F-4D97-AF65-F5344CB8AC3E}">
        <p14:creationId xmlns:p14="http://schemas.microsoft.com/office/powerpoint/2010/main" val="29272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3200" dirty="0">
                <a:latin typeface="Times New Roman" panose="02020603050405020304" pitchFamily="18" charset="0"/>
                <a:cs typeface="Times New Roman" panose="02020603050405020304" pitchFamily="18" charset="0"/>
              </a:rPr>
              <a:t>	Meslek, insanın toplumda bir hizmet amacına yönelik olarak gösterdiği sürekli çaba ve ivmenin varlığı için sürdürülmesi zorunlu bir geçim kaynağıdır. Bu açıdan bakıldığında “</a:t>
            </a:r>
            <a:r>
              <a:rPr lang="tr-TR" sz="3200" b="1" dirty="0">
                <a:latin typeface="Times New Roman" panose="02020603050405020304" pitchFamily="18" charset="0"/>
                <a:cs typeface="Times New Roman" panose="02020603050405020304" pitchFamily="18" charset="0"/>
              </a:rPr>
              <a:t>meslek</a:t>
            </a:r>
            <a:r>
              <a:rPr lang="tr-TR" sz="3200" dirty="0">
                <a:latin typeface="Times New Roman" panose="02020603050405020304" pitchFamily="18" charset="0"/>
                <a:cs typeface="Times New Roman" panose="02020603050405020304" pitchFamily="18" charset="0"/>
              </a:rPr>
              <a:t>”, günümüz insanının sosyal yaşantısında ilişkilerinin ve kişiliğinin ağırlık noktasıdır. Bu nedenle kişinin toplumdaki durumunu belirleyen başlıca etkenlerden biridir.</a:t>
            </a:r>
          </a:p>
          <a:p>
            <a:pPr algn="just"/>
            <a:r>
              <a:rPr lang="tr-TR"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037466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3600" dirty="0">
                <a:latin typeface="Times New Roman" panose="02020603050405020304" pitchFamily="18" charset="0"/>
                <a:cs typeface="Times New Roman" panose="02020603050405020304" pitchFamily="18" charset="0"/>
              </a:rPr>
              <a:t>	Zira, insanın gördüğü işin niteliği ne olursa olsun; kişi mesleği ile milli </a:t>
            </a:r>
            <a:r>
              <a:rPr lang="tr-TR" sz="3600" b="1" dirty="0">
                <a:latin typeface="Times New Roman" panose="02020603050405020304" pitchFamily="18" charset="0"/>
                <a:cs typeface="Times New Roman" panose="02020603050405020304" pitchFamily="18" charset="0"/>
              </a:rPr>
              <a:t>ekonomiye ve kültüre hizmet </a:t>
            </a:r>
            <a:r>
              <a:rPr lang="tr-TR" sz="3600" dirty="0">
                <a:latin typeface="Times New Roman" panose="02020603050405020304" pitchFamily="18" charset="0"/>
                <a:cs typeface="Times New Roman" panose="02020603050405020304" pitchFamily="18" charset="0"/>
              </a:rPr>
              <a:t>etmektedir. Bütün bunların da ötesinde, insanın bedensel varlığının dayanağı bir geçim kaynağı olarak tüm yaşantısını (sosyal ilişkilerini) biçimlendirerek yönlendiren meslek, </a:t>
            </a:r>
            <a:r>
              <a:rPr lang="tr-TR" sz="3600" dirty="0">
                <a:solidFill>
                  <a:srgbClr val="FF0000"/>
                </a:solidFill>
                <a:latin typeface="Times New Roman" panose="02020603050405020304" pitchFamily="18" charset="0"/>
                <a:cs typeface="Times New Roman" panose="02020603050405020304" pitchFamily="18" charset="0"/>
              </a:rPr>
              <a:t>insan kişiliğinin bir parçasıdır</a:t>
            </a:r>
            <a:r>
              <a:rPr lang="tr-TR" sz="3600" dirty="0">
                <a:latin typeface="Times New Roman" panose="02020603050405020304" pitchFamily="18" charset="0"/>
                <a:cs typeface="Times New Roman" panose="02020603050405020304" pitchFamily="18" charset="0"/>
              </a:rPr>
              <a:t>.</a:t>
            </a:r>
            <a:endParaRPr lang="tr-TR" sz="3600" dirty="0"/>
          </a:p>
        </p:txBody>
      </p:sp>
    </p:spTree>
    <p:extLst>
      <p:ext uri="{BB962C8B-B14F-4D97-AF65-F5344CB8AC3E}">
        <p14:creationId xmlns:p14="http://schemas.microsoft.com/office/powerpoint/2010/main" val="3024011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3200" dirty="0">
                <a:latin typeface="Times New Roman" panose="02020603050405020304" pitchFamily="18" charset="0"/>
                <a:cs typeface="Times New Roman" panose="02020603050405020304" pitchFamily="18" charset="0"/>
              </a:rPr>
              <a:t>	Mesleğin, insanın kişiliğinin bir parçası olduğu ve aynı şekilde toplumsal ilişkilerinde kişinin kendine ve topluma karşı çok önemli ödevleri olduğu kesindir. Bu ödevin içeriği olarak kişiye yönelen yükümlülükler mesleğin gerekleridir.</a:t>
            </a:r>
          </a:p>
          <a:p>
            <a:pPr algn="just"/>
            <a:r>
              <a:rPr lang="tr-TR" sz="3200" dirty="0">
                <a:latin typeface="Times New Roman" panose="02020603050405020304" pitchFamily="18" charset="0"/>
                <a:cs typeface="Times New Roman" panose="02020603050405020304" pitchFamily="18" charset="0"/>
              </a:rPr>
              <a:t>	Diğer bir tabir ile, kişi bir mesleğe girmekle, bu mesleğin gereklerini yerine getirmek yükümlülüğünü üzerine almış olmaktadır. Her mesleğin gereği olan bu yükümlülüklerden en önemlisi ve başta geleni meslek yeteneği veya yetkinliğidir.</a:t>
            </a:r>
          </a:p>
        </p:txBody>
      </p:sp>
    </p:spTree>
    <p:extLst>
      <p:ext uri="{BB962C8B-B14F-4D97-AF65-F5344CB8AC3E}">
        <p14:creationId xmlns:p14="http://schemas.microsoft.com/office/powerpoint/2010/main" val="40123915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3200" dirty="0">
                <a:latin typeface="Times New Roman" panose="02020603050405020304" pitchFamily="18" charset="0"/>
                <a:cs typeface="Times New Roman" panose="02020603050405020304" pitchFamily="18" charset="0"/>
              </a:rPr>
              <a:t>	</a:t>
            </a:r>
            <a:r>
              <a:rPr lang="tr-TR" sz="3200" b="1" dirty="0">
                <a:latin typeface="Times New Roman" panose="02020603050405020304" pitchFamily="18" charset="0"/>
                <a:cs typeface="Times New Roman" panose="02020603050405020304" pitchFamily="18" charset="0"/>
              </a:rPr>
              <a:t>Yetkinlik, </a:t>
            </a:r>
            <a:r>
              <a:rPr lang="tr-TR" sz="3200" dirty="0">
                <a:latin typeface="Times New Roman" panose="02020603050405020304" pitchFamily="18" charset="0"/>
                <a:cs typeface="Times New Roman" panose="02020603050405020304" pitchFamily="18" charset="0"/>
              </a:rPr>
              <a:t>bir mesleğin icrasında kişide bulunması zorunlu olan öznel bir faktördür. Zira bu faktör, bir ahlaki yükümlülük olarak her meslek icracısından beklenir.</a:t>
            </a:r>
          </a:p>
          <a:p>
            <a:pPr algn="just"/>
            <a:r>
              <a:rPr lang="tr-TR" sz="3200" dirty="0">
                <a:latin typeface="Times New Roman" panose="02020603050405020304" pitchFamily="18" charset="0"/>
                <a:cs typeface="Times New Roman" panose="02020603050405020304" pitchFamily="18" charset="0"/>
              </a:rPr>
              <a:t>	Uygar toplumlarda meslek sahipleri için doğal olan böyle bir ahlaki yükümlülüğün oluşturduğu bu mesleki sorumluluk duygusu, gelişmemiş toplumlarda güçsüzdür. Zira, geri toplumların ekonomik ve sosyal düzeninde genellikle </a:t>
            </a:r>
            <a:r>
              <a:rPr lang="tr-TR" sz="3200" b="1" dirty="0">
                <a:latin typeface="Times New Roman" panose="02020603050405020304" pitchFamily="18" charset="0"/>
                <a:cs typeface="Times New Roman" panose="02020603050405020304" pitchFamily="18" charset="0"/>
              </a:rPr>
              <a:t>Emek X Kalite X Değer </a:t>
            </a:r>
            <a:r>
              <a:rPr lang="tr-TR" sz="3200" dirty="0">
                <a:latin typeface="Times New Roman" panose="02020603050405020304" pitchFamily="18" charset="0"/>
                <a:cs typeface="Times New Roman" panose="02020603050405020304" pitchFamily="18" charset="0"/>
              </a:rPr>
              <a:t>üçgenindeki çeşitli </a:t>
            </a:r>
            <a:r>
              <a:rPr lang="tr-TR" sz="3200" u="sng" dirty="0">
                <a:latin typeface="Times New Roman" panose="02020603050405020304" pitchFamily="18" charset="0"/>
                <a:cs typeface="Times New Roman" panose="02020603050405020304" pitchFamily="18" charset="0"/>
              </a:rPr>
              <a:t>bencil yargılar ve beklentiler </a:t>
            </a:r>
            <a:r>
              <a:rPr lang="tr-TR" sz="3200" dirty="0">
                <a:latin typeface="Times New Roman" panose="02020603050405020304" pitchFamily="18" charset="0"/>
                <a:cs typeface="Times New Roman" panose="02020603050405020304" pitchFamily="18" charset="0"/>
              </a:rPr>
              <a:t>meslek yetkinliğini ve sorumluluğunu olumsuz etkilemektedir. </a:t>
            </a:r>
          </a:p>
        </p:txBody>
      </p:sp>
    </p:spTree>
    <p:extLst>
      <p:ext uri="{BB962C8B-B14F-4D97-AF65-F5344CB8AC3E}">
        <p14:creationId xmlns:p14="http://schemas.microsoft.com/office/powerpoint/2010/main" val="27171737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3200" dirty="0">
                <a:latin typeface="Times New Roman" panose="02020603050405020304" pitchFamily="18" charset="0"/>
                <a:cs typeface="Times New Roman" panose="02020603050405020304" pitchFamily="18" charset="0"/>
              </a:rPr>
              <a:t>	Öte yandan, herkeste bulunması gereken ve herkesin kişiliğinin değeri ve bir parçası olan yüce bir nitelik anlamındaki </a:t>
            </a:r>
            <a:r>
              <a:rPr lang="tr-TR" sz="3200" b="1" dirty="0">
                <a:latin typeface="Times New Roman" panose="02020603050405020304" pitchFamily="18" charset="0"/>
                <a:cs typeface="Times New Roman" panose="02020603050405020304" pitchFamily="18" charset="0"/>
              </a:rPr>
              <a:t>onur</a:t>
            </a:r>
            <a:r>
              <a:rPr lang="tr-TR" sz="3200" dirty="0">
                <a:latin typeface="Times New Roman" panose="02020603050405020304" pitchFamily="18" charset="0"/>
                <a:cs typeface="Times New Roman" panose="02020603050405020304" pitchFamily="18" charset="0"/>
              </a:rPr>
              <a:t>; insanın kendi kişiliğine olan saygı duygusudur.</a:t>
            </a:r>
          </a:p>
          <a:p>
            <a:pPr algn="just"/>
            <a:r>
              <a:rPr lang="tr-TR" sz="3200" dirty="0">
                <a:latin typeface="Times New Roman" panose="02020603050405020304" pitchFamily="18" charset="0"/>
                <a:cs typeface="Times New Roman" panose="02020603050405020304" pitchFamily="18" charset="0"/>
              </a:rPr>
              <a:t>	Fakat </a:t>
            </a:r>
            <a:r>
              <a:rPr lang="tr-TR" sz="3200" b="1" dirty="0">
                <a:latin typeface="Times New Roman" panose="02020603050405020304" pitchFamily="18" charset="0"/>
                <a:cs typeface="Times New Roman" panose="02020603050405020304" pitchFamily="18" charset="0"/>
              </a:rPr>
              <a:t>“meslek onuru”</a:t>
            </a:r>
            <a:r>
              <a:rPr lang="tr-TR" sz="3200" dirty="0">
                <a:latin typeface="Times New Roman" panose="02020603050405020304" pitchFamily="18" charset="0"/>
                <a:cs typeface="Times New Roman" panose="02020603050405020304" pitchFamily="18" charset="0"/>
              </a:rPr>
              <a:t>, kişisel onurdan başka ve onun da ötesinde bir kitle onuru olarak, kişinin mensup olduğu mesleğe karşı kendisinin ve toplumun saygısıdır.</a:t>
            </a:r>
          </a:p>
          <a:p>
            <a:pPr algn="just"/>
            <a:r>
              <a:rPr lang="tr-TR" sz="3200" dirty="0">
                <a:latin typeface="Times New Roman" panose="02020603050405020304" pitchFamily="18" charset="0"/>
                <a:cs typeface="Times New Roman" panose="02020603050405020304" pitchFamily="18" charset="0"/>
              </a:rPr>
              <a:t>	</a:t>
            </a:r>
            <a:r>
              <a:rPr lang="tr-TR" sz="3200" b="1" dirty="0">
                <a:solidFill>
                  <a:srgbClr val="FF0000"/>
                </a:solidFill>
                <a:latin typeface="Times New Roman" panose="02020603050405020304" pitchFamily="18" charset="0"/>
                <a:cs typeface="Times New Roman" panose="02020603050405020304" pitchFamily="18" charset="0"/>
              </a:rPr>
              <a:t>Meslek onurunu </a:t>
            </a:r>
            <a:r>
              <a:rPr lang="tr-TR" sz="3200" dirty="0">
                <a:latin typeface="Times New Roman" panose="02020603050405020304" pitchFamily="18" charset="0"/>
                <a:cs typeface="Times New Roman" panose="02020603050405020304" pitchFamily="18" charset="0"/>
              </a:rPr>
              <a:t>güçlendiren faktör, meslek mensuplarının sorumluluk duygusudur; sorumluluk duygusu olmadan meslek onurundan söz etmek anlamsızdır. </a:t>
            </a:r>
          </a:p>
        </p:txBody>
      </p:sp>
    </p:spTree>
    <p:extLst>
      <p:ext uri="{BB962C8B-B14F-4D97-AF65-F5344CB8AC3E}">
        <p14:creationId xmlns:p14="http://schemas.microsoft.com/office/powerpoint/2010/main" val="17539667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fontScale="92500" lnSpcReduction="10000"/>
          </a:bodyPr>
          <a:lstStyle/>
          <a:p>
            <a:pPr algn="just"/>
            <a:r>
              <a:rPr lang="tr-TR" sz="3200" dirty="0">
                <a:latin typeface="Times New Roman" panose="02020603050405020304" pitchFamily="18" charset="0"/>
                <a:cs typeface="Times New Roman" panose="02020603050405020304" pitchFamily="18" charset="0"/>
              </a:rPr>
              <a:t>	Zira, meslek mensuplarının davranışına yön veren sorumluluk duygusunun güçsüz kaldığı hallerde meslek krizi ve bunalımı başlar. Bu tür bir meslek krizi, gerçekte bir ahlak krizidir; bu ise, maddi nitelikteki bunalımlardan (</a:t>
            </a:r>
            <a:r>
              <a:rPr lang="tr-TR" sz="3200" dirty="0" err="1">
                <a:latin typeface="Times New Roman" panose="02020603050405020304" pitchFamily="18" charset="0"/>
                <a:cs typeface="Times New Roman" panose="02020603050405020304" pitchFamily="18" charset="0"/>
              </a:rPr>
              <a:t>örn</a:t>
            </a:r>
            <a:r>
              <a:rPr lang="tr-TR" sz="3200" dirty="0">
                <a:latin typeface="Times New Roman" panose="02020603050405020304" pitchFamily="18" charset="0"/>
                <a:cs typeface="Times New Roman" panose="02020603050405020304" pitchFamily="18" charset="0"/>
              </a:rPr>
              <a:t>. piyasa krizi, iş darlığı </a:t>
            </a:r>
            <a:r>
              <a:rPr lang="tr-TR" sz="3200" dirty="0" err="1">
                <a:latin typeface="Times New Roman" panose="02020603050405020304" pitchFamily="18" charset="0"/>
                <a:cs typeface="Times New Roman" panose="02020603050405020304" pitchFamily="18" charset="0"/>
              </a:rPr>
              <a:t>v.b</a:t>
            </a:r>
            <a:r>
              <a:rPr lang="tr-TR" sz="3200" dirty="0">
                <a:latin typeface="Times New Roman" panose="02020603050405020304" pitchFamily="18" charset="0"/>
                <a:cs typeface="Times New Roman" panose="02020603050405020304" pitchFamily="18" charset="0"/>
              </a:rPr>
              <a:t>.) daha olumsuz sonuçlar doğurur.</a:t>
            </a:r>
          </a:p>
          <a:p>
            <a:pPr algn="just"/>
            <a:r>
              <a:rPr lang="tr-TR" sz="3200" dirty="0">
                <a:latin typeface="Times New Roman" panose="02020603050405020304" pitchFamily="18" charset="0"/>
                <a:cs typeface="Times New Roman" panose="02020603050405020304" pitchFamily="18" charset="0"/>
              </a:rPr>
              <a:t>	Çünkü, maddi nitelikteki bunalımlar geçicidir. Fakat mesleklerin yozlaşmasına yol açan sorumsuzlukların neden olduğu meslek bunalımları her zaman çok uzun sürelidir ve kırılan meslek onurunun onarılması çok güçtür.</a:t>
            </a:r>
          </a:p>
          <a:p>
            <a:pPr algn="just"/>
            <a:r>
              <a:rPr lang="tr-TR" sz="3200" dirty="0">
                <a:latin typeface="Times New Roman" panose="02020603050405020304" pitchFamily="18" charset="0"/>
                <a:cs typeface="Times New Roman" panose="02020603050405020304" pitchFamily="18" charset="0"/>
              </a:rPr>
              <a:t>	Bir ahlak krizi anlamındaki bu tür bunalımların yoğunlaştığı hallerde meslek saygınlığı da kaybolur.</a:t>
            </a:r>
          </a:p>
          <a:p>
            <a:pPr algn="just"/>
            <a:r>
              <a:rPr lang="tr-TR" sz="3200" dirty="0">
                <a:latin typeface="Times New Roman" panose="02020603050405020304" pitchFamily="18" charset="0"/>
                <a:cs typeface="Times New Roman" panose="02020603050405020304" pitchFamily="18" charset="0"/>
              </a:rPr>
              <a:t>	Bir sonraki slaytta, deontolojiye temel oluşturan mesleki ahlaka ve çalışma ahlakına ilişkin hiçbir zaman değişmesi söz konusu olmayacak çok değerli iki yaklaşım dikkati çekmektedir.</a:t>
            </a:r>
          </a:p>
        </p:txBody>
      </p:sp>
    </p:spTree>
    <p:extLst>
      <p:ext uri="{BB962C8B-B14F-4D97-AF65-F5344CB8AC3E}">
        <p14:creationId xmlns:p14="http://schemas.microsoft.com/office/powerpoint/2010/main" val="10698061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r>
              <a:rPr lang="tr-TR" sz="3200" i="1" dirty="0">
                <a:latin typeface="Times New Roman" panose="02020603050405020304" pitchFamily="18" charset="0"/>
                <a:cs typeface="Times New Roman" panose="02020603050405020304" pitchFamily="18" charset="0"/>
              </a:rPr>
              <a:t>Kaybetmeyi ahlaksız kazanca tercih et. İlkinin acısı bir an, ötekinin</a:t>
            </a:r>
          </a:p>
          <a:p>
            <a:r>
              <a:rPr lang="tr-TR" sz="3200" i="1" dirty="0">
                <a:latin typeface="Times New Roman" panose="02020603050405020304" pitchFamily="18" charset="0"/>
                <a:cs typeface="Times New Roman" panose="02020603050405020304" pitchFamily="18" charset="0"/>
              </a:rPr>
              <a:t>vicdan azabı bir ömür boyu sürer. Bazı idealler o kadar değerlidir ki,</a:t>
            </a:r>
          </a:p>
          <a:p>
            <a:r>
              <a:rPr lang="tr-TR" sz="3200" i="1" dirty="0">
                <a:latin typeface="Times New Roman" panose="02020603050405020304" pitchFamily="18" charset="0"/>
                <a:cs typeface="Times New Roman" panose="02020603050405020304" pitchFamily="18" charset="0"/>
              </a:rPr>
              <a:t>o yolda mağlup olman bile zafer sayılır. Bu dünyada bırakacağın en</a:t>
            </a:r>
          </a:p>
          <a:p>
            <a:r>
              <a:rPr lang="tr-TR" sz="3200" i="1" dirty="0">
                <a:latin typeface="Times New Roman" panose="02020603050405020304" pitchFamily="18" charset="0"/>
                <a:cs typeface="Times New Roman" panose="02020603050405020304" pitchFamily="18" charset="0"/>
              </a:rPr>
              <a:t>büyük miras dürüstlüktür.”</a:t>
            </a:r>
          </a:p>
          <a:p>
            <a:r>
              <a:rPr lang="tr-TR" sz="3200" b="1" dirty="0" err="1">
                <a:latin typeface="Times New Roman" panose="02020603050405020304" pitchFamily="18" charset="0"/>
                <a:cs typeface="Times New Roman" panose="02020603050405020304" pitchFamily="18" charset="0"/>
              </a:rPr>
              <a:t>Xsentius</a:t>
            </a:r>
            <a:endParaRPr lang="tr-TR" sz="3200" b="1" dirty="0">
              <a:latin typeface="Times New Roman" panose="02020603050405020304" pitchFamily="18" charset="0"/>
              <a:cs typeface="Times New Roman" panose="02020603050405020304" pitchFamily="18" charset="0"/>
            </a:endParaRPr>
          </a:p>
          <a:p>
            <a:endParaRPr lang="tr-TR" sz="3200" b="1" dirty="0">
              <a:latin typeface="Times New Roman" panose="02020603050405020304" pitchFamily="18" charset="0"/>
              <a:cs typeface="Times New Roman" panose="02020603050405020304" pitchFamily="18" charset="0"/>
            </a:endParaRPr>
          </a:p>
          <a:p>
            <a:r>
              <a:rPr lang="tr-TR" sz="3200" i="1" dirty="0">
                <a:latin typeface="Times New Roman" panose="02020603050405020304" pitchFamily="18" charset="0"/>
                <a:cs typeface="Times New Roman" panose="02020603050405020304" pitchFamily="18" charset="0"/>
              </a:rPr>
              <a:t>“Hiç bir miras dürüstlük kadar zengin değildir.”</a:t>
            </a:r>
          </a:p>
          <a:p>
            <a:r>
              <a:rPr lang="tr-TR" sz="3200" b="1" dirty="0">
                <a:latin typeface="Times New Roman" panose="02020603050405020304" pitchFamily="18" charset="0"/>
                <a:cs typeface="Times New Roman" panose="02020603050405020304" pitchFamily="18" charset="0"/>
              </a:rPr>
              <a:t>William Shakespeare</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3232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3200" dirty="0">
                <a:latin typeface="Times New Roman" panose="02020603050405020304" pitchFamily="18" charset="0"/>
                <a:cs typeface="Times New Roman" panose="02020603050405020304" pitchFamily="18" charset="0"/>
              </a:rPr>
              <a:t>	Çeşitli meslekler itibariyle ortaya konan etik kurallar, yukarıdaki açıklamalar ışığında asırlardır toplumlara yön vermiş ve o meslek mensuplarının dikkate almaları ve uygulamaları gereken hususlar olarak kabul edilmiştir.</a:t>
            </a:r>
          </a:p>
          <a:p>
            <a:pPr algn="just"/>
            <a:r>
              <a:rPr lang="tr-TR" sz="3200" dirty="0">
                <a:latin typeface="Times New Roman" panose="02020603050405020304" pitchFamily="18" charset="0"/>
                <a:cs typeface="Times New Roman" panose="02020603050405020304" pitchFamily="18" charset="0"/>
              </a:rPr>
              <a:t>	Bu konuda “</a:t>
            </a:r>
            <a:r>
              <a:rPr lang="tr-TR" sz="3200" b="1" dirty="0">
                <a:latin typeface="Times New Roman" panose="02020603050405020304" pitchFamily="18" charset="0"/>
                <a:cs typeface="Times New Roman" panose="02020603050405020304" pitchFamily="18" charset="0"/>
              </a:rPr>
              <a:t>tıbbi deontoloji</a:t>
            </a:r>
            <a:r>
              <a:rPr lang="tr-TR" sz="3200" dirty="0">
                <a:latin typeface="Times New Roman" panose="02020603050405020304" pitchFamily="18" charset="0"/>
                <a:cs typeface="Times New Roman" panose="02020603050405020304" pitchFamily="18" charset="0"/>
              </a:rPr>
              <a:t>” ve “</a:t>
            </a:r>
            <a:r>
              <a:rPr lang="tr-TR" sz="3200" b="1" dirty="0">
                <a:latin typeface="Times New Roman" panose="02020603050405020304" pitchFamily="18" charset="0"/>
                <a:cs typeface="Times New Roman" panose="02020603050405020304" pitchFamily="18" charset="0"/>
              </a:rPr>
              <a:t>tıp etiği</a:t>
            </a:r>
            <a:r>
              <a:rPr lang="tr-TR" sz="3200" dirty="0">
                <a:latin typeface="Times New Roman" panose="02020603050405020304" pitchFamily="18" charset="0"/>
                <a:cs typeface="Times New Roman" panose="02020603050405020304" pitchFamily="18" charset="0"/>
              </a:rPr>
              <a:t>” en yaygın bilinen meslek ahlakı kurallarını içerir. Tabii ki, burada söz konusu kurallar da dönemler ve gelişmeler itibariyle bazı değişikliklere uğramıştır. </a:t>
            </a:r>
          </a:p>
        </p:txBody>
      </p:sp>
    </p:spTree>
    <p:extLst>
      <p:ext uri="{BB962C8B-B14F-4D97-AF65-F5344CB8AC3E}">
        <p14:creationId xmlns:p14="http://schemas.microsoft.com/office/powerpoint/2010/main" val="12267348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5089B67-6DC7-4DA4-A2E3-D1A94B9C7AAC}"/>
              </a:ext>
            </a:extLst>
          </p:cNvPr>
          <p:cNvSpPr>
            <a:spLocks noGrp="1"/>
          </p:cNvSpPr>
          <p:nvPr>
            <p:ph type="subTitle" idx="1"/>
          </p:nvPr>
        </p:nvSpPr>
        <p:spPr>
          <a:xfrm>
            <a:off x="108155" y="176981"/>
            <a:ext cx="11847871" cy="6508954"/>
          </a:xfrm>
        </p:spPr>
        <p:txBody>
          <a:bodyPr anchor="ctr">
            <a:normAutofit/>
          </a:bodyPr>
          <a:lstStyle/>
          <a:p>
            <a:pPr algn="just"/>
            <a:r>
              <a:rPr lang="tr-TR" sz="3600" b="1" dirty="0">
                <a:solidFill>
                  <a:srgbClr val="FF0000"/>
                </a:solidFill>
                <a:latin typeface="Times New Roman" panose="02020603050405020304" pitchFamily="18" charset="0"/>
                <a:cs typeface="Times New Roman" panose="02020603050405020304" pitchFamily="18" charset="0"/>
              </a:rPr>
              <a:t>	Örneğin, </a:t>
            </a:r>
            <a:r>
              <a:rPr lang="tr-TR" sz="3600" dirty="0">
                <a:latin typeface="Times New Roman" panose="02020603050405020304" pitchFamily="18" charset="0"/>
                <a:cs typeface="Times New Roman" panose="02020603050405020304" pitchFamily="18" charset="0"/>
              </a:rPr>
              <a:t>M.Ö. 5.yüzyılda bir doktorun görevleri ile 14. yüzyılda veya zamanımızdaki bir doktorun görevleri birbirlerinden çok farklıdır. İlk çağlardaki primitif tıp içinde “</a:t>
            </a:r>
            <a:r>
              <a:rPr lang="tr-TR" sz="3600" b="1" dirty="0">
                <a:latin typeface="Times New Roman" panose="02020603050405020304" pitchFamily="18" charset="0"/>
                <a:cs typeface="Times New Roman" panose="02020603050405020304" pitchFamily="18" charset="0"/>
              </a:rPr>
              <a:t>sihirbaz hekim</a:t>
            </a:r>
            <a:r>
              <a:rPr lang="tr-TR" sz="3600" dirty="0">
                <a:latin typeface="Times New Roman" panose="02020603050405020304" pitchFamily="18" charset="0"/>
                <a:cs typeface="Times New Roman" panose="02020603050405020304" pitchFamily="18" charset="0"/>
              </a:rPr>
              <a:t>”’</a:t>
            </a:r>
            <a:r>
              <a:rPr lang="tr-TR" sz="3600" dirty="0" err="1">
                <a:latin typeface="Times New Roman" panose="02020603050405020304" pitchFamily="18" charset="0"/>
                <a:cs typeface="Times New Roman" panose="02020603050405020304" pitchFamily="18" charset="0"/>
              </a:rPr>
              <a:t>lerin</a:t>
            </a:r>
            <a:r>
              <a:rPr lang="tr-TR" sz="3600" dirty="0">
                <a:latin typeface="Times New Roman" panose="02020603050405020304" pitchFamily="18" charset="0"/>
                <a:cs typeface="Times New Roman" panose="02020603050405020304" pitchFamily="18" charset="0"/>
              </a:rPr>
              <a:t> döneminde bile sihirbaz hekim ve hasta ilişkilerinin belli kurallara bağlıdır.</a:t>
            </a:r>
          </a:p>
          <a:p>
            <a:pPr algn="just"/>
            <a:endParaRPr lang="tr-TR" sz="3600" dirty="0"/>
          </a:p>
        </p:txBody>
      </p:sp>
    </p:spTree>
    <p:extLst>
      <p:ext uri="{BB962C8B-B14F-4D97-AF65-F5344CB8AC3E}">
        <p14:creationId xmlns:p14="http://schemas.microsoft.com/office/powerpoint/2010/main" val="2015901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b tema">
  <a:themeElements>
    <a:clrScheme name="Kurşun Rengi">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Kurşun Rengi">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urşun Rengi">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fb tema" id="{E012C19D-5FFD-43D5-807F-EA9C661B2436}" vid="{08C8DA3C-662A-4649-98A7-1D2408A487F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fb tema</Template>
  <TotalTime>2150</TotalTime>
  <Words>8675</Words>
  <Application>Microsoft Office PowerPoint</Application>
  <PresentationFormat>Geniş ekran</PresentationFormat>
  <Paragraphs>548</Paragraphs>
  <Slides>159</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159</vt:i4>
      </vt:variant>
    </vt:vector>
  </HeadingPairs>
  <TitlesOfParts>
    <vt:vector size="167" baseType="lpstr">
      <vt:lpstr>Arial</vt:lpstr>
      <vt:lpstr>Calibri</vt:lpstr>
      <vt:lpstr>Calisto MT</vt:lpstr>
      <vt:lpstr>Times New Roman</vt:lpstr>
      <vt:lpstr>Trebuchet MS</vt:lpstr>
      <vt:lpstr>Wingdings</vt:lpstr>
      <vt:lpstr>Wingdings 2</vt:lpstr>
      <vt:lpstr>fb tema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Dr. Sipan SOYSAL</dc:creator>
  <cp:lastModifiedBy>Sipan SOYSAL</cp:lastModifiedBy>
  <cp:revision>181</cp:revision>
  <dcterms:created xsi:type="dcterms:W3CDTF">2022-09-24T11:58:15Z</dcterms:created>
  <dcterms:modified xsi:type="dcterms:W3CDTF">2023-11-24T10:35:54Z</dcterms:modified>
</cp:coreProperties>
</file>